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37" r:id="rId6"/>
    <p:sldMasterId id="2147484365" r:id="rId7"/>
    <p:sldMasterId id="2147484391" r:id="rId8"/>
    <p:sldMasterId id="2147484451" r:id="rId9"/>
    <p:sldMasterId id="2147484485" r:id="rId10"/>
    <p:sldMasterId id="2147484516" r:id="rId11"/>
    <p:sldMasterId id="2147484537" r:id="rId12"/>
  </p:sldMasterIdLst>
  <p:notesMasterIdLst>
    <p:notesMasterId r:id="rId30"/>
  </p:notesMasterIdLst>
  <p:handoutMasterIdLst>
    <p:handoutMasterId r:id="rId31"/>
  </p:handoutMasterIdLst>
  <p:sldIdLst>
    <p:sldId id="1367" r:id="rId13"/>
    <p:sldId id="1675" r:id="rId14"/>
    <p:sldId id="1676" r:id="rId15"/>
    <p:sldId id="1693" r:id="rId16"/>
    <p:sldId id="1695" r:id="rId17"/>
    <p:sldId id="1696" r:id="rId18"/>
    <p:sldId id="1697" r:id="rId19"/>
    <p:sldId id="1698" r:id="rId20"/>
    <p:sldId id="1699" r:id="rId21"/>
    <p:sldId id="1692" r:id="rId22"/>
    <p:sldId id="1694" r:id="rId23"/>
    <p:sldId id="1678" r:id="rId24"/>
    <p:sldId id="1700" r:id="rId25"/>
    <p:sldId id="1702" r:id="rId26"/>
    <p:sldId id="1701" r:id="rId27"/>
    <p:sldId id="1703" r:id="rId28"/>
    <p:sldId id="1419"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3 BO CT Template" id="{A073DAE3-B461-442F-A3D3-6642BD875E45}">
          <p14:sldIdLst>
            <p14:sldId id="1367"/>
            <p14:sldId id="1675"/>
            <p14:sldId id="1676"/>
            <p14:sldId id="1693"/>
            <p14:sldId id="1695"/>
            <p14:sldId id="1696"/>
            <p14:sldId id="1697"/>
            <p14:sldId id="1698"/>
            <p14:sldId id="1699"/>
            <p14:sldId id="1692"/>
            <p14:sldId id="1694"/>
            <p14:sldId id="1678"/>
            <p14:sldId id="1700"/>
            <p14:sldId id="1702"/>
            <p14:sldId id="1701"/>
            <p14:sldId id="1703"/>
            <p14:sldId id="14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FFFFFF"/>
    <a:srgbClr val="505050"/>
    <a:srgbClr val="FF8C00"/>
    <a:srgbClr val="00BCF2"/>
    <a:srgbClr val="00188F"/>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72010" autoAdjust="0"/>
  </p:normalViewPr>
  <p:slideViewPr>
    <p:cSldViewPr>
      <p:cViewPr varScale="1">
        <p:scale>
          <a:sx n="80" d="100"/>
          <a:sy n="80" d="100"/>
        </p:scale>
        <p:origin x="1761"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10/2/2017 6:43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10/2/2017 6:42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483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10/2/2017 10:42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0717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7400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469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82937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27700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46690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2"/>
              <a:buNone/>
            </a:pPr>
            <a:r>
              <a:rPr lang="en-US" dirty="0"/>
              <a:t>End 37 mins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10/2/2017 11:06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33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6:42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14601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9089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S=Single Responsibility</a:t>
            </a:r>
          </a:p>
          <a:p>
            <a:r>
              <a:rPr lang="en-US" dirty="0"/>
              <a:t>   (a</a:t>
            </a:r>
            <a:r>
              <a:rPr lang="en-US" baseline="0" dirty="0"/>
              <a:t> class</a:t>
            </a:r>
            <a:r>
              <a:rPr lang="en-US" dirty="0"/>
              <a:t> should have only a single responsibility. There should never be more than one reason for a class to change.</a:t>
            </a:r>
          </a:p>
          <a:p>
            <a:r>
              <a:rPr lang="en-US" dirty="0"/>
              <a:t>   This means that you should design your classes in such a way that each class should have a single purpose. )</a:t>
            </a:r>
          </a:p>
          <a:p>
            <a:r>
              <a:rPr lang="en-US" dirty="0"/>
              <a:t>O=Open/Closed</a:t>
            </a:r>
          </a:p>
          <a:p>
            <a:r>
              <a:rPr lang="en-US" dirty="0"/>
              <a:t>   (software entities (classes, modules, functions, etc.) should be open for extension but closed for modification.</a:t>
            </a:r>
          </a:p>
          <a:p>
            <a:r>
              <a:rPr lang="en-US" baseline="0" dirty="0"/>
              <a:t>   </a:t>
            </a:r>
            <a:r>
              <a:rPr lang="en-US" dirty="0"/>
              <a:t>The "closed" part of the rule states that once a module has been developed and tested, the code should only be changed to correct bugs.</a:t>
            </a:r>
          </a:p>
          <a:p>
            <a:r>
              <a:rPr lang="en-US" baseline="0" dirty="0"/>
              <a:t>   </a:t>
            </a:r>
            <a:r>
              <a:rPr lang="en-US" dirty="0"/>
              <a:t>The "open" part says that you should be able to extend existing code in order to introduce new functionality. </a:t>
            </a:r>
          </a:p>
          <a:p>
            <a:r>
              <a:rPr lang="en-US" dirty="0"/>
              <a:t>L=</a:t>
            </a:r>
            <a:r>
              <a:rPr lang="en-US" dirty="0" err="1"/>
              <a:t>Liskov’s</a:t>
            </a:r>
            <a:r>
              <a:rPr lang="en-US" dirty="0"/>
              <a:t> principle</a:t>
            </a:r>
          </a:p>
          <a:p>
            <a:r>
              <a:rPr lang="en-US" dirty="0"/>
              <a:t>   (objects in a program should be replaceable with instances of their subtypes without altering the correctness of that program)</a:t>
            </a:r>
          </a:p>
          <a:p>
            <a:r>
              <a:rPr lang="en-US" dirty="0"/>
              <a:t>I=Interface Segregation</a:t>
            </a:r>
          </a:p>
          <a:p>
            <a:r>
              <a:rPr lang="en-US" baseline="0" dirty="0"/>
              <a:t>   </a:t>
            </a:r>
            <a:r>
              <a:rPr lang="en-US" dirty="0"/>
              <a:t>(Clients should not be forced to depend upon interfaces that they don’t use.</a:t>
            </a:r>
          </a:p>
          <a:p>
            <a:r>
              <a:rPr lang="en-US" dirty="0"/>
              <a:t>   This means the number of members in the interface that is visible to the dependent class should be minimized.</a:t>
            </a:r>
          </a:p>
          <a:p>
            <a:r>
              <a:rPr lang="en-US" baseline="0" dirty="0"/>
              <a:t>   </a:t>
            </a:r>
            <a:r>
              <a:rPr lang="en-US" baseline="0" dirty="0" err="1"/>
              <a:t>M</a:t>
            </a:r>
            <a:r>
              <a:rPr lang="en-US" dirty="0" err="1"/>
              <a:t>many</a:t>
            </a:r>
            <a:r>
              <a:rPr lang="en-US" dirty="0"/>
              <a:t> client-specific interfaces are better than one general-purpose interface)</a:t>
            </a:r>
          </a:p>
          <a:p>
            <a:endParaRPr lang="en-US" dirty="0"/>
          </a:p>
          <a:p>
            <a:r>
              <a:rPr lang="en-US" dirty="0"/>
              <a:t>D=Dependency</a:t>
            </a:r>
            <a:r>
              <a:rPr lang="en-US" baseline="0" dirty="0"/>
              <a:t> Inversion Principle </a:t>
            </a:r>
            <a:r>
              <a:rPr lang="en-US" dirty="0"/>
              <a:t>means that you should be using interfaces to abstract all of the critical dependencies of a given class.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105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0291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841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270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8347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50266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10/2/2017 10:56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08333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 Id="rId5" Type="http://schemas.openxmlformats.org/officeDocument/2006/relationships/image" Target="../media/image18.emf"/><Relationship Id="rId4"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25.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8.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Master" Target="../slideMasters/slideMaster8.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Master" Target="../slideMasters/slideMaster8.xml"/><Relationship Id="rId5" Type="http://schemas.openxmlformats.org/officeDocument/2006/relationships/image" Target="../media/image38.png"/><Relationship Id="rId4" Type="http://schemas.openxmlformats.org/officeDocument/2006/relationships/image" Target="../media/image22.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Master" Target="../slideMasters/slideMaster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8.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8.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Demo or 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solidFill>
                  <a:srgbClr val="0072C6"/>
                </a:soli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pic>
        <p:nvPicPr>
          <p:cNvPr id="3" name="Picture 2"/>
          <p:cNvPicPr>
            <a:picLocks noChangeAspect="1"/>
          </p:cNvPicPr>
          <p:nvPr userDrawn="1"/>
        </p:nvPicPr>
        <p:blipFill>
          <a:blip r:embed="rId3"/>
          <a:stretch>
            <a:fillRect/>
          </a:stretch>
        </p:blipFill>
        <p:spPr>
          <a:xfrm>
            <a:off x="9276712" y="6026927"/>
            <a:ext cx="2511677" cy="521799"/>
          </a:xfrm>
          <a:prstGeom prst="rect">
            <a:avLst/>
          </a:prstGeom>
        </p:spPr>
      </p:pic>
    </p:spTree>
    <p:extLst>
      <p:ext uri="{BB962C8B-B14F-4D97-AF65-F5344CB8AC3E}">
        <p14:creationId xmlns:p14="http://schemas.microsoft.com/office/powerpoint/2010/main" val="1800234173"/>
      </p:ext>
    </p:extLst>
  </p:cSld>
  <p:clrMapOvr>
    <a:masterClrMapping/>
  </p:clrMapOvr>
  <p:transition spd="slow">
    <p:push/>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40140556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6310395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4132571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5436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5430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512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3575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011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046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669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396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94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977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693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798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57167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181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616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148667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910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707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53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5795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4460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0001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51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07876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35062380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493038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42621" y="6697627"/>
            <a:ext cx="2151230"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0707822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4126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9029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908571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228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859980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8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118145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88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45152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8288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548467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8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5909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33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143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196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118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262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7832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536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37146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7851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72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607309" y="6182440"/>
            <a:ext cx="1552931" cy="332660"/>
          </a:xfrm>
          <a:prstGeom prst="rect">
            <a:avLst/>
          </a:prstGeom>
        </p:spPr>
      </p:pic>
      <p:pic>
        <p:nvPicPr>
          <p:cNvPr id="3" name="Picture 2"/>
          <p:cNvPicPr>
            <a:picLocks noChangeAspect="1"/>
          </p:cNvPicPr>
          <p:nvPr userDrawn="1"/>
        </p:nvPicPr>
        <p:blipFill>
          <a:blip r:embed="rId5">
            <a:lum bright="100000"/>
          </a:blip>
          <a:stretch>
            <a:fillRect/>
          </a:stretch>
        </p:blipFill>
        <p:spPr>
          <a:xfrm>
            <a:off x="457200" y="423276"/>
            <a:ext cx="7148251" cy="1350756"/>
          </a:xfrm>
          <a:prstGeom prst="rect">
            <a:avLst/>
          </a:prstGeom>
        </p:spPr>
      </p:pic>
    </p:spTree>
    <p:extLst>
      <p:ext uri="{BB962C8B-B14F-4D97-AF65-F5344CB8AC3E}">
        <p14:creationId xmlns:p14="http://schemas.microsoft.com/office/powerpoint/2010/main" val="107688348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0" y="0"/>
            <a:ext cx="12435840"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3568670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41097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3235196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9520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3931818" y="2952527"/>
            <a:ext cx="8504657" cy="4041998"/>
          </a:xfrm>
          <a:prstGeom prst="rect">
            <a:avLst/>
          </a:prstGeom>
        </p:spPr>
      </p:pic>
    </p:spTree>
    <p:extLst>
      <p:ext uri="{BB962C8B-B14F-4D97-AF65-F5344CB8AC3E}">
        <p14:creationId xmlns:p14="http://schemas.microsoft.com/office/powerpoint/2010/main" val="387595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933041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868009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7302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7700534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866834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46143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557941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7358649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690982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3028569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3465964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8435794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9693860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83539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7309159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8503538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5946584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9285607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935563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949066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5637219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1244553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5990657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389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16" name="Picture 15"/>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1" y="2216712"/>
            <a:ext cx="12436596" cy="2452747"/>
          </a:xfrm>
          <a:prstGeom prst="rect">
            <a:avLst/>
          </a:prstGeom>
        </p:spPr>
      </p:pic>
      <p:pic>
        <p:nvPicPr>
          <p:cNvPr id="13" name="Picture 1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7" name="Picture 1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55033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Page (All Up)">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pic>
        <p:nvPicPr>
          <p:cNvPr id="13" name="Picture 1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5"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95972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Page (Strategy A)">
    <p:spTree>
      <p:nvGrpSpPr>
        <p:cNvPr id="1" name=""/>
        <p:cNvGrpSpPr/>
        <p:nvPr/>
      </p:nvGrpSpPr>
      <p:grpSpPr>
        <a:xfrm>
          <a:off x="0" y="0"/>
          <a:ext cx="0" cy="0"/>
          <a:chOff x="0" y="0"/>
          <a:chExt cx="0" cy="0"/>
        </a:xfrm>
      </p:grpSpPr>
      <p:pic>
        <p:nvPicPr>
          <p:cNvPr id="15" name="Picture 14"/>
          <p:cNvPicPr preferRelativeResize="0">
            <a:picLocks/>
          </p:cNvPicPr>
          <p:nvPr/>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061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Page (Strategy B)">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rgbClr val="000000"/>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427268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Page (Consulting A)">
    <p:spTree>
      <p:nvGrpSpPr>
        <p:cNvPr id="1" name=""/>
        <p:cNvGrpSpPr/>
        <p:nvPr/>
      </p:nvGrpSpPr>
      <p:grpSpPr>
        <a:xfrm>
          <a:off x="0" y="0"/>
          <a:ext cx="0" cy="0"/>
          <a:chOff x="0" y="0"/>
          <a:chExt cx="0" cy="0"/>
        </a:xfrm>
      </p:grpSpPr>
      <p:pic>
        <p:nvPicPr>
          <p:cNvPr id="4" name="Picture 3"/>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527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age (Consulting B)">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14622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Page (Support A)">
    <p:spTree>
      <p:nvGrpSpPr>
        <p:cNvPr id="1" name=""/>
        <p:cNvGrpSpPr/>
        <p:nvPr/>
      </p:nvGrpSpPr>
      <p:grpSpPr>
        <a:xfrm>
          <a:off x="0" y="0"/>
          <a:ext cx="0" cy="0"/>
          <a:chOff x="0" y="0"/>
          <a:chExt cx="0" cy="0"/>
        </a:xfrm>
      </p:grpSpPr>
      <p:pic>
        <p:nvPicPr>
          <p:cNvPr id="13" name="Picture 12"/>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10996185"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996182"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2" name="Picture 2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72589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Page (Support B)">
    <p:spTree>
      <p:nvGrpSpPr>
        <p:cNvPr id="1" name=""/>
        <p:cNvGrpSpPr/>
        <p:nvPr/>
      </p:nvGrpSpPr>
      <p:grpSpPr>
        <a:xfrm>
          <a:off x="0" y="0"/>
          <a:ext cx="0" cy="0"/>
          <a:chOff x="0" y="0"/>
          <a:chExt cx="0" cy="0"/>
        </a:xfrm>
      </p:grpSpPr>
      <p:pic>
        <p:nvPicPr>
          <p:cNvPr id="13" name="Picture 12"/>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78953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p:nvPicPr>
        <p:blipFill>
          <a:blip r:embed="rId2" cstate="email"/>
          <a:srcRect/>
          <a:stretch>
            <a:fillRect/>
          </a:stretch>
        </p:blipFill>
        <p:spPr bwMode="auto">
          <a:xfrm>
            <a:off x="9405916" y="6470759"/>
            <a:ext cx="2565691" cy="179610"/>
          </a:xfrm>
          <a:prstGeom prst="rect">
            <a:avLst/>
          </a:prstGeom>
          <a:noFill/>
        </p:spPr>
      </p:pic>
      <p:pic>
        <p:nvPicPr>
          <p:cNvPr id="9" name="Picture 3" descr="C:\Users\victor.melniciuc\Desktop\==Work\MCS BOM\assets\FAN2008058.JPG"/>
          <p:cNvPicPr>
            <a:picLocks noChangeAspect="1" noChangeArrowheads="1"/>
          </p:cNvPicPr>
          <p:nvPr/>
        </p:nvPicPr>
        <p:blipFill>
          <a:blip r:embed="rId3" cstate="email"/>
          <a:srcRect l="21453" t="16710" r="29526"/>
          <a:stretch>
            <a:fillRect/>
          </a:stretch>
        </p:blipFill>
        <p:spPr bwMode="auto">
          <a:xfrm>
            <a:off x="6451482" y="1025290"/>
            <a:ext cx="5982835" cy="5969235"/>
          </a:xfrm>
          <a:prstGeom prst="rect">
            <a:avLst/>
          </a:prstGeom>
          <a:noFill/>
          <a:ln>
            <a:noFill/>
          </a:ln>
        </p:spPr>
      </p:pic>
      <p:sp>
        <p:nvSpPr>
          <p:cNvPr id="10" name="Rectangle 9"/>
          <p:cNvSpPr/>
          <p:nvPr/>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eaLnBrk="0" fontAlgn="base" hangingPunct="0">
              <a:spcBef>
                <a:spcPct val="0"/>
              </a:spcBef>
              <a:spcAft>
                <a:spcPct val="0"/>
              </a:spcAft>
            </a:pPr>
            <a:endParaRPr lang="en-US" sz="2244" b="1" dirty="0">
              <a:gradFill>
                <a:gsLst>
                  <a:gs pos="0">
                    <a:srgbClr val="FFFFFF"/>
                  </a:gs>
                  <a:gs pos="100000">
                    <a:srgbClr val="FFFFFF"/>
                  </a:gs>
                </a:gsLst>
                <a:lin ang="5400000" scaled="0"/>
              </a:gradFill>
            </a:endParaRPr>
          </a:p>
        </p:txBody>
      </p:sp>
      <p:sp>
        <p:nvSpPr>
          <p:cNvPr id="3" name="Rectangle 2"/>
          <p:cNvSpPr/>
          <p:nvPr/>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eaLnBrk="0" fontAlgn="base" hangingPunct="0">
              <a:spcBef>
                <a:spcPct val="0"/>
              </a:spcBef>
              <a:spcAft>
                <a:spcPct val="0"/>
              </a:spcAft>
            </a:pPr>
            <a:endParaRPr lang="en-US" sz="2244" b="1"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3" y="1208249"/>
            <a:ext cx="9640779"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19037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6426" r="18387"/>
          <a:stretch>
            <a:fillRect/>
          </a:stretch>
        </p:blipFill>
        <p:spPr bwMode="auto">
          <a:xfrm>
            <a:off x="6451481" y="1025290"/>
            <a:ext cx="5984994" cy="5969235"/>
          </a:xfrm>
          <a:prstGeom prst="rect">
            <a:avLst/>
          </a:prstGeom>
          <a:noFill/>
          <a:ln>
            <a:noFill/>
          </a:ln>
        </p:spPr>
      </p:pic>
      <p:sp>
        <p:nvSpPr>
          <p:cNvPr id="10" name="Rectangle 9"/>
          <p:cNvSpPr/>
          <p:nvPr/>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eaLnBrk="0" fontAlgn="base" hangingPunct="0">
              <a:spcBef>
                <a:spcPct val="0"/>
              </a:spcBef>
              <a:spcAft>
                <a:spcPct val="0"/>
              </a:spcAft>
            </a:pPr>
            <a:endParaRPr lang="en-US" sz="2244" b="1" dirty="0">
              <a:gradFill>
                <a:gsLst>
                  <a:gs pos="0">
                    <a:srgbClr val="FFFFFF"/>
                  </a:gs>
                  <a:gs pos="100000">
                    <a:srgbClr val="FFFFFF"/>
                  </a:gs>
                </a:gsLst>
                <a:lin ang="5400000" scaled="0"/>
              </a:gradFill>
            </a:endParaRPr>
          </a:p>
        </p:txBody>
      </p:sp>
      <p:sp>
        <p:nvSpPr>
          <p:cNvPr id="3" name="Rectangle 2"/>
          <p:cNvSpPr/>
          <p:nvPr/>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eaLnBrk="0" fontAlgn="base" hangingPunct="0">
              <a:spcBef>
                <a:spcPct val="0"/>
              </a:spcBef>
              <a:spcAft>
                <a:spcPct val="0"/>
              </a:spcAft>
            </a:pPr>
            <a:endParaRPr lang="en-US" sz="2244" b="1"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7369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t="7401" r="30478"/>
          <a:stretch>
            <a:fillRect/>
          </a:stretch>
        </p:blipFill>
        <p:spPr bwMode="auto">
          <a:xfrm>
            <a:off x="6458161" y="1023273"/>
            <a:ext cx="5978314" cy="5971252"/>
          </a:xfrm>
          <a:prstGeom prst="rect">
            <a:avLst/>
          </a:prstGeom>
          <a:noFill/>
          <a:ln>
            <a:noFill/>
          </a:ln>
        </p:spPr>
      </p:pic>
      <p:sp>
        <p:nvSpPr>
          <p:cNvPr id="10" name="Rectangle 9"/>
          <p:cNvSpPr/>
          <p:nvPr/>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eaLnBrk="0" fontAlgn="base" hangingPunct="0">
              <a:spcBef>
                <a:spcPct val="0"/>
              </a:spcBef>
              <a:spcAft>
                <a:spcPct val="0"/>
              </a:spcAft>
            </a:pPr>
            <a:endParaRPr lang="en-US" sz="2244" b="1" dirty="0">
              <a:gradFill>
                <a:gsLst>
                  <a:gs pos="0">
                    <a:srgbClr val="FFFFFF"/>
                  </a:gs>
                  <a:gs pos="100000">
                    <a:srgbClr val="FFFFFF"/>
                  </a:gs>
                </a:gsLst>
                <a:lin ang="5400000" scaled="0"/>
              </a:gradFill>
            </a:endParaRPr>
          </a:p>
        </p:txBody>
      </p:sp>
      <p:sp>
        <p:nvSpPr>
          <p:cNvPr id="3" name="Rectangle 2"/>
          <p:cNvSpPr/>
          <p:nvPr/>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eaLnBrk="0" fontAlgn="base" hangingPunct="0">
              <a:spcBef>
                <a:spcPct val="0"/>
              </a:spcBef>
              <a:spcAft>
                <a:spcPct val="0"/>
              </a:spcAft>
            </a:pPr>
            <a:endParaRPr lang="en-US" sz="2244" b="1"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368782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2"/>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2"/>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7" name="TextBox 16"/>
          <p:cNvSpPr txBox="1"/>
          <p:nvPr/>
        </p:nvSpPr>
        <p:spPr>
          <a:xfrm>
            <a:off x="5903714" y="6647839"/>
            <a:ext cx="629180" cy="254262"/>
          </a:xfrm>
          <a:prstGeom prst="rect">
            <a:avLst/>
          </a:prstGeom>
          <a:noFill/>
        </p:spPr>
        <p:txBody>
          <a:bodyPr wrap="square" rtlCol="0">
            <a:spAutoFit/>
          </a:bodyPr>
          <a:lstStyle/>
          <a:p>
            <a:pPr algn="ctr" defTabSz="932597" eaLnBrk="0" fontAlgn="base" hangingPunct="0">
              <a:spcBef>
                <a:spcPct val="0"/>
              </a:spcBef>
              <a:spcAft>
                <a:spcPct val="0"/>
              </a:spcAft>
            </a:pPr>
            <a:fld id="{0462CC3E-48DD-4274-8616-D549FD7B2C15}" type="slidenum">
              <a:rPr lang="en-US" sz="1020" b="1" smtClean="0">
                <a:solidFill>
                  <a:srgbClr val="000000"/>
                </a:solidFill>
                <a:latin typeface="Segoe UI" pitchFamily="34" charset="0"/>
                <a:ea typeface="Segoe UI" pitchFamily="34" charset="0"/>
                <a:cs typeface="Segoe UI" pitchFamily="34" charset="0"/>
              </a:rPr>
              <a:pPr algn="ctr" defTabSz="932597" eaLnBrk="0" fontAlgn="base" hangingPunct="0">
                <a:spcBef>
                  <a:spcPct val="0"/>
                </a:spcBef>
                <a:spcAft>
                  <a:spcPct val="0"/>
                </a:spcAft>
              </a:pPr>
              <a:t>‹#›</a:t>
            </a:fld>
            <a:endParaRPr lang="en-US" sz="1020" b="1"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p:nvSpPr>
        <p:spPr>
          <a:xfrm>
            <a:off x="9978050" y="135975"/>
            <a:ext cx="2043317" cy="238240"/>
          </a:xfrm>
          <a:prstGeom prst="rect">
            <a:avLst/>
          </a:prstGeom>
          <a:noFill/>
        </p:spPr>
        <p:txBody>
          <a:bodyPr wrap="square" rtlCol="0">
            <a:spAutoFit/>
          </a:bodyPr>
          <a:lstStyle/>
          <a:p>
            <a:pPr algn="r" defTabSz="932597" eaLnBrk="0" fontAlgn="base" hangingPunct="0">
              <a:spcBef>
                <a:spcPct val="0"/>
              </a:spcBef>
              <a:spcAft>
                <a:spcPct val="0"/>
              </a:spcAft>
            </a:pPr>
            <a:r>
              <a:rPr lang="en-US" sz="918" b="1"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Tree>
    <p:extLst>
      <p:ext uri="{BB962C8B-B14F-4D97-AF65-F5344CB8AC3E}">
        <p14:creationId xmlns:p14="http://schemas.microsoft.com/office/powerpoint/2010/main" val="280160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ntent Page (White)_Empty">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6" name="TextBox 15"/>
          <p:cNvSpPr txBox="1"/>
          <p:nvPr/>
        </p:nvSpPr>
        <p:spPr>
          <a:xfrm>
            <a:off x="5903714" y="6647839"/>
            <a:ext cx="629180" cy="254262"/>
          </a:xfrm>
          <a:prstGeom prst="rect">
            <a:avLst/>
          </a:prstGeom>
          <a:noFill/>
        </p:spPr>
        <p:txBody>
          <a:bodyPr wrap="square" rtlCol="0">
            <a:spAutoFit/>
          </a:bodyPr>
          <a:lstStyle/>
          <a:p>
            <a:pPr algn="ctr" defTabSz="932597" eaLnBrk="0" fontAlgn="base" hangingPunct="0">
              <a:spcBef>
                <a:spcPct val="0"/>
              </a:spcBef>
              <a:spcAft>
                <a:spcPct val="0"/>
              </a:spcAft>
            </a:pPr>
            <a:fld id="{0462CC3E-48DD-4274-8616-D549FD7B2C15}" type="slidenum">
              <a:rPr lang="en-US" sz="1020" b="1" smtClean="0">
                <a:solidFill>
                  <a:srgbClr val="000000"/>
                </a:solidFill>
                <a:latin typeface="Segoe UI" pitchFamily="34" charset="0"/>
                <a:ea typeface="Segoe UI" pitchFamily="34" charset="0"/>
                <a:cs typeface="Segoe UI" pitchFamily="34" charset="0"/>
              </a:rPr>
              <a:pPr algn="ctr" defTabSz="932597" eaLnBrk="0" fontAlgn="base" hangingPunct="0">
                <a:spcBef>
                  <a:spcPct val="0"/>
                </a:spcBef>
                <a:spcAft>
                  <a:spcPct val="0"/>
                </a:spcAft>
              </a:pPr>
              <a:t>‹#›</a:t>
            </a:fld>
            <a:endParaRPr lang="en-US" sz="1020" b="1"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13" name="TextBox 12"/>
          <p:cNvSpPr txBox="1"/>
          <p:nvPr/>
        </p:nvSpPr>
        <p:spPr>
          <a:xfrm>
            <a:off x="9978050" y="135975"/>
            <a:ext cx="2043317" cy="238240"/>
          </a:xfrm>
          <a:prstGeom prst="rect">
            <a:avLst/>
          </a:prstGeom>
          <a:noFill/>
        </p:spPr>
        <p:txBody>
          <a:bodyPr wrap="square" rtlCol="0">
            <a:spAutoFit/>
          </a:bodyPr>
          <a:lstStyle/>
          <a:p>
            <a:pPr algn="r" defTabSz="932597" eaLnBrk="0" fontAlgn="base" hangingPunct="0">
              <a:spcBef>
                <a:spcPct val="0"/>
              </a:spcBef>
              <a:spcAft>
                <a:spcPct val="0"/>
              </a:spcAft>
            </a:pPr>
            <a:r>
              <a:rPr lang="en-US" sz="918" b="1" dirty="0">
                <a:solidFill>
                  <a:srgbClr val="595959"/>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15"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9"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260224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29660" y="1959145"/>
            <a:ext cx="11893856" cy="4351556"/>
          </a:xfrm>
          <a:prstGeom prst="rect">
            <a:avLst/>
          </a:prstGeom>
          <a:noFill/>
        </p:spPr>
      </p:pic>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3"/>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3"/>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p:nvSpPr>
        <p:spPr>
          <a:xfrm>
            <a:off x="5903714" y="6647839"/>
            <a:ext cx="629180" cy="254262"/>
          </a:xfrm>
          <a:prstGeom prst="rect">
            <a:avLst/>
          </a:prstGeom>
          <a:noFill/>
        </p:spPr>
        <p:txBody>
          <a:bodyPr wrap="square" rtlCol="0">
            <a:spAutoFit/>
          </a:bodyPr>
          <a:lstStyle/>
          <a:p>
            <a:pPr algn="ctr" defTabSz="932597" eaLnBrk="0" fontAlgn="base" hangingPunct="0">
              <a:spcBef>
                <a:spcPct val="0"/>
              </a:spcBef>
              <a:spcAft>
                <a:spcPct val="0"/>
              </a:spcAft>
            </a:pPr>
            <a:fld id="{0462CC3E-48DD-4274-8616-D549FD7B2C15}" type="slidenum">
              <a:rPr lang="en-US" sz="1020" b="1" smtClean="0">
                <a:solidFill>
                  <a:srgbClr val="000000"/>
                </a:solidFill>
                <a:latin typeface="Segoe UI" pitchFamily="34" charset="0"/>
                <a:ea typeface="Segoe UI" pitchFamily="34" charset="0"/>
                <a:cs typeface="Segoe UI" pitchFamily="34" charset="0"/>
              </a:rPr>
              <a:pPr algn="ctr" defTabSz="932597" eaLnBrk="0" fontAlgn="base" hangingPunct="0">
                <a:spcBef>
                  <a:spcPct val="0"/>
                </a:spcBef>
                <a:spcAft>
                  <a:spcPct val="0"/>
                </a:spcAft>
              </a:pPr>
              <a:t>‹#›</a:t>
            </a:fld>
            <a:endParaRPr lang="en-US" sz="1020" b="1"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p:nvSpPr>
        <p:spPr>
          <a:xfrm>
            <a:off x="9978050" y="135975"/>
            <a:ext cx="2043317" cy="238240"/>
          </a:xfrm>
          <a:prstGeom prst="rect">
            <a:avLst/>
          </a:prstGeom>
          <a:noFill/>
        </p:spPr>
        <p:txBody>
          <a:bodyPr wrap="square" rtlCol="0">
            <a:spAutoFit/>
          </a:bodyPr>
          <a:lstStyle/>
          <a:p>
            <a:pPr algn="r" defTabSz="932597" eaLnBrk="0" fontAlgn="base" hangingPunct="0">
              <a:spcBef>
                <a:spcPct val="0"/>
              </a:spcBef>
              <a:spcAft>
                <a:spcPct val="0"/>
              </a:spcAft>
            </a:pPr>
            <a:r>
              <a:rPr lang="en-US" sz="918" b="1"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4"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Tree>
    <p:extLst>
      <p:ext uri="{BB962C8B-B14F-4D97-AF65-F5344CB8AC3E}">
        <p14:creationId xmlns:p14="http://schemas.microsoft.com/office/powerpoint/2010/main" val="387921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542618" y="1959146"/>
            <a:ext cx="11893856" cy="4351556"/>
          </a:xfrm>
          <a:prstGeom prst="rect">
            <a:avLst/>
          </a:prstGeom>
          <a:noFill/>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p:nvSpPr>
        <p:spPr>
          <a:xfrm>
            <a:off x="5903714" y="6647839"/>
            <a:ext cx="629180" cy="254262"/>
          </a:xfrm>
          <a:prstGeom prst="rect">
            <a:avLst/>
          </a:prstGeom>
          <a:noFill/>
        </p:spPr>
        <p:txBody>
          <a:bodyPr wrap="square" rtlCol="0">
            <a:spAutoFit/>
          </a:bodyPr>
          <a:lstStyle/>
          <a:p>
            <a:pPr algn="ctr" defTabSz="932597" eaLnBrk="0" fontAlgn="base" hangingPunct="0">
              <a:spcBef>
                <a:spcPct val="0"/>
              </a:spcBef>
              <a:spcAft>
                <a:spcPct val="0"/>
              </a:spcAft>
            </a:pPr>
            <a:fld id="{0462CC3E-48DD-4274-8616-D549FD7B2C15}" type="slidenum">
              <a:rPr lang="en-US" sz="1020" b="1" smtClean="0">
                <a:solidFill>
                  <a:srgbClr val="000000"/>
                </a:solidFill>
                <a:latin typeface="Segoe UI" pitchFamily="34" charset="0"/>
                <a:ea typeface="Segoe UI" pitchFamily="34" charset="0"/>
                <a:cs typeface="Segoe UI" pitchFamily="34" charset="0"/>
              </a:rPr>
              <a:pPr algn="ctr" defTabSz="932597" eaLnBrk="0" fontAlgn="base" hangingPunct="0">
                <a:spcBef>
                  <a:spcPct val="0"/>
                </a:spcBef>
                <a:spcAft>
                  <a:spcPct val="0"/>
                </a:spcAft>
              </a:pPr>
              <a:t>‹#›</a:t>
            </a:fld>
            <a:endParaRPr lang="en-US" sz="1020" b="1"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p:nvSpPr>
        <p:spPr>
          <a:xfrm>
            <a:off x="9978050" y="135975"/>
            <a:ext cx="2043317" cy="238240"/>
          </a:xfrm>
          <a:prstGeom prst="rect">
            <a:avLst/>
          </a:prstGeom>
          <a:noFill/>
        </p:spPr>
        <p:txBody>
          <a:bodyPr wrap="square" rtlCol="0">
            <a:spAutoFit/>
          </a:bodyPr>
          <a:lstStyle/>
          <a:p>
            <a:pPr algn="r" defTabSz="932597" eaLnBrk="0" fontAlgn="base" hangingPunct="0">
              <a:spcBef>
                <a:spcPct val="0"/>
              </a:spcBef>
              <a:spcAft>
                <a:spcPct val="0"/>
              </a:spcAft>
            </a:pPr>
            <a:r>
              <a:rPr lang="en-US" sz="918" b="1" dirty="0">
                <a:solidFill>
                  <a:srgbClr val="595959"/>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3"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Tree>
    <p:extLst>
      <p:ext uri="{BB962C8B-B14F-4D97-AF65-F5344CB8AC3E}">
        <p14:creationId xmlns:p14="http://schemas.microsoft.com/office/powerpoint/2010/main" val="295344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 y="-616"/>
            <a:ext cx="12479732" cy="69951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179446"/>
            <a:ext cx="12479732" cy="1210993"/>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eaLnBrk="0" fontAlgn="base" hangingPunct="0">
              <a:spcBef>
                <a:spcPct val="0"/>
              </a:spcBef>
              <a:spcAft>
                <a:spcPct val="0"/>
              </a:spcAft>
            </a:pPr>
            <a:endParaRPr lang="en-US" sz="4488" b="1"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7" name="Title 1"/>
          <p:cNvSpPr>
            <a:spLocks noGrp="1"/>
          </p:cNvSpPr>
          <p:nvPr>
            <p:ph type="ctrTitle" hasCustomPrompt="1"/>
          </p:nvPr>
        </p:nvSpPr>
        <p:spPr>
          <a:xfrm>
            <a:off x="741773" y="4572132"/>
            <a:ext cx="10996182" cy="566687"/>
          </a:xfrm>
        </p:spPr>
        <p:txBody>
          <a:bodyPr anchor="t" anchorCtr="0">
            <a:noAutofit/>
          </a:bodyPr>
          <a:lstStyle>
            <a:lvl1pPr algn="l">
              <a:lnSpc>
                <a:spcPts val="4896"/>
              </a:lnSpc>
              <a:defRPr sz="6119"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36852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988146"/>
      </p:ext>
    </p:extLst>
  </p:cSld>
  <p:clrMapOvr>
    <a:masterClrMapping/>
  </p:clrMapOvr>
  <p:transition>
    <p:fade/>
  </p:transition>
  <p:hf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7" cy="621530"/>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29661" y="1476622"/>
            <a:ext cx="11375535" cy="172047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4286522" y="6713156"/>
            <a:ext cx="3863430" cy="164789"/>
          </a:xfrm>
          <a:prstGeom prst="rect">
            <a:avLst/>
          </a:prstGeom>
          <a:noFill/>
        </p:spPr>
        <p:txBody>
          <a:bodyPr wrap="none" lIns="0" tIns="0" rIns="0" bIns="0" rtlCol="0" anchor="ctr">
            <a:spAutoFit/>
          </a:bodyPr>
          <a:lstStyle/>
          <a:p>
            <a:pPr algn="ctr" defTabSz="932597" eaLnBrk="0" fontAlgn="base" hangingPunct="0">
              <a:spcBef>
                <a:spcPct val="0"/>
              </a:spcBef>
              <a:spcAft>
                <a:spcPct val="0"/>
              </a:spcAft>
            </a:pPr>
            <a:r>
              <a:rPr lang="en-US" sz="1071" spc="153" dirty="0">
                <a:gradFill>
                  <a:gsLst>
                    <a:gs pos="0">
                      <a:srgbClr val="595959">
                        <a:alpha val="50000"/>
                      </a:srgbClr>
                    </a:gs>
                    <a:gs pos="86000">
                      <a:srgbClr val="59595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42387942"/>
      </p:ext>
    </p:extLst>
  </p:cSld>
  <p:clrMapOvr>
    <a:masterClrMapping/>
  </p:clrMapOvr>
  <p:transition>
    <p:fade/>
  </p:transition>
  <p:hf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5461" y="2020641"/>
            <a:ext cx="5026409" cy="2442400"/>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9144" y="2020641"/>
            <a:ext cx="5026409" cy="2442400"/>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725461" y="6761374"/>
            <a:ext cx="7565522" cy="233151"/>
          </a:xfrm>
          <a:prstGeom prst="rect">
            <a:avLst/>
          </a:prstGeom>
          <a:ln/>
        </p:spPr>
        <p:txBody>
          <a:bodyPr/>
          <a:lstStyle>
            <a:lvl1pPr>
              <a:defRPr/>
            </a:lvl1pPr>
          </a:lstStyle>
          <a:p>
            <a:pPr algn="ctr" defTabSz="932597" eaLnBrk="0" fontAlgn="base" hangingPunct="0">
              <a:spcBef>
                <a:spcPct val="0"/>
              </a:spcBef>
              <a:spcAft>
                <a:spcPct val="0"/>
              </a:spcAft>
              <a:defRPr/>
            </a:pPr>
            <a:r>
              <a:rPr lang="de-AT" altLang="en-US" sz="4488" b="1">
                <a:solidFill>
                  <a:srgbClr val="0070C0"/>
                </a:solidFill>
                <a:latin typeface="Arial" charset="0"/>
              </a:rPr>
              <a:t>Rob Vettor</a:t>
            </a:r>
          </a:p>
        </p:txBody>
      </p:sp>
      <p:sp>
        <p:nvSpPr>
          <p:cNvPr id="6" name="Rectangle 6"/>
          <p:cNvSpPr>
            <a:spLocks noGrp="1" noChangeArrowheads="1"/>
          </p:cNvSpPr>
          <p:nvPr>
            <p:ph type="sldNum" sz="quarter" idx="11"/>
          </p:nvPr>
        </p:nvSpPr>
        <p:spPr>
          <a:xfrm>
            <a:off x="8394621" y="6761374"/>
            <a:ext cx="2590932" cy="233151"/>
          </a:xfrm>
          <a:prstGeom prst="rect">
            <a:avLst/>
          </a:prstGeom>
          <a:ln/>
        </p:spPr>
        <p:txBody>
          <a:bodyPr/>
          <a:lstStyle>
            <a:lvl1pPr>
              <a:defRPr/>
            </a:lvl1pPr>
          </a:lstStyle>
          <a:p>
            <a:pPr algn="ctr" defTabSz="932597" eaLnBrk="0" fontAlgn="base" hangingPunct="0">
              <a:spcBef>
                <a:spcPct val="0"/>
              </a:spcBef>
              <a:spcAft>
                <a:spcPct val="0"/>
              </a:spcAft>
              <a:defRPr/>
            </a:pPr>
            <a:fld id="{467DB76F-20BC-4F71-9818-C3DFA4360398}" type="slidenum">
              <a:rPr lang="de-AT" altLang="en-US" sz="4488" b="1" smtClean="0">
                <a:solidFill>
                  <a:srgbClr val="0070C0"/>
                </a:solidFill>
                <a:latin typeface="Arial" charset="0"/>
              </a:rPr>
              <a:pPr algn="ctr" defTabSz="932597" eaLnBrk="0" fontAlgn="base" hangingPunct="0">
                <a:spcBef>
                  <a:spcPct val="0"/>
                </a:spcBef>
                <a:spcAft>
                  <a:spcPct val="0"/>
                </a:spcAft>
                <a:defRPr/>
              </a:pPr>
              <a:t>‹#›</a:t>
            </a:fld>
            <a:endParaRPr lang="de-AT" altLang="en-US" sz="4488" b="1">
              <a:solidFill>
                <a:srgbClr val="0070C0"/>
              </a:solidFill>
              <a:latin typeface="Arial" charset="0"/>
            </a:endParaRPr>
          </a:p>
        </p:txBody>
      </p:sp>
    </p:spTree>
    <p:extLst>
      <p:ext uri="{BB962C8B-B14F-4D97-AF65-F5344CB8AC3E}">
        <p14:creationId xmlns:p14="http://schemas.microsoft.com/office/powerpoint/2010/main" val="4137685838"/>
      </p:ext>
    </p:extLst>
  </p:cSld>
  <p:clrMapOvr>
    <a:masterClrMapping/>
  </p:clrMapOvr>
  <p:transition>
    <p:zoom dir="in"/>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28029171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741498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8976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27137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9897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8930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6782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6068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3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807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6933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836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5956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451807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837304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655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70600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46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71943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0938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8709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52316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14654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7718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656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615807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65412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531589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0642681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4152986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81893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3929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700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92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104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8127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9319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0660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5783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714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689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015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495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5529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70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93503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970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4156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823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8471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5036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978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37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2865600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879088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851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534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573909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1082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844977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69877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7541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71138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0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57717194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8625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26182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1815335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4305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37782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2711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0340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425181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27988152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4" y="233155"/>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2" y="1476623"/>
            <a:ext cx="5597871" cy="2677336"/>
          </a:xfrm>
        </p:spPr>
        <p:txBody>
          <a:bodyPr/>
          <a:lstStyle>
            <a:lvl1pPr marL="348032" indent="-348032">
              <a:lnSpc>
                <a:spcPct val="90000"/>
              </a:lnSpc>
              <a:buSzPct val="80000"/>
              <a:buFont typeface="Arial" pitchFamily="34" charset="0"/>
              <a:buChar char="•"/>
              <a:defRPr sz="3264"/>
            </a:lvl1pPr>
            <a:lvl2pPr marL="639407" indent="-291374">
              <a:lnSpc>
                <a:spcPct val="90000"/>
              </a:lnSpc>
              <a:buSzPct val="80000"/>
              <a:buFont typeface="Arial" pitchFamily="34" charset="0"/>
              <a:buChar char="•"/>
              <a:defRPr sz="2856"/>
            </a:lvl2pPr>
            <a:lvl3pPr marL="932399" indent="-292994">
              <a:lnSpc>
                <a:spcPct val="90000"/>
              </a:lnSpc>
              <a:buSzPct val="80000"/>
              <a:buFont typeface="Arial" pitchFamily="34" charset="0"/>
              <a:buChar char="•"/>
              <a:defRPr sz="2448"/>
            </a:lvl3pPr>
            <a:lvl4pPr marL="1746632" indent="-229862">
              <a:lnSpc>
                <a:spcPct val="90000"/>
              </a:lnSpc>
              <a:buSzPct val="80000"/>
              <a:buFont typeface="Arial" pitchFamily="34" charset="0"/>
              <a:buChar char="•"/>
              <a:defRPr sz="2040"/>
            </a:lvl4pPr>
            <a:lvl5pPr marL="1982969" indent="-236336">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1" cy="2730635"/>
          </a:xfrm>
        </p:spPr>
        <p:txBody>
          <a:bodyPr/>
          <a:lstStyle>
            <a:lvl1pPr marL="466200" indent="-466200">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230" indent="-466200">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055" indent="-349650">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419" indent="-349650">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280" indent="-349650">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032" lvl="0" indent="-348032" algn="l" defTabSz="932362" rtl="0" eaLnBrk="1" latinLnBrk="0" hangingPunct="1">
              <a:lnSpc>
                <a:spcPct val="90000"/>
              </a:lnSpc>
              <a:spcBef>
                <a:spcPct val="20000"/>
              </a:spcBef>
              <a:buSzPct val="80000"/>
              <a:buFont typeface="Arial" pitchFamily="34" charset="0"/>
              <a:buChar char="•"/>
            </a:pPr>
            <a:r>
              <a:rPr lang="en-US"/>
              <a:t>Click to edit Master text styles</a:t>
            </a:r>
          </a:p>
          <a:p>
            <a:pPr marL="348032" lvl="1" indent="-348032" algn="l" defTabSz="932362" rtl="0" eaLnBrk="1" latinLnBrk="0" hangingPunct="1">
              <a:lnSpc>
                <a:spcPct val="90000"/>
              </a:lnSpc>
              <a:spcBef>
                <a:spcPct val="20000"/>
              </a:spcBef>
              <a:buSzPct val="80000"/>
              <a:buFont typeface="Arial" pitchFamily="34" charset="0"/>
              <a:buChar char="•"/>
            </a:pPr>
            <a:r>
              <a:rPr lang="en-US"/>
              <a:t>Second level</a:t>
            </a:r>
          </a:p>
          <a:p>
            <a:pPr marL="348032" lvl="2" indent="-348032" algn="l" defTabSz="932362" rtl="0" eaLnBrk="1" latinLnBrk="0" hangingPunct="1">
              <a:lnSpc>
                <a:spcPct val="90000"/>
              </a:lnSpc>
              <a:spcBef>
                <a:spcPct val="20000"/>
              </a:spcBef>
              <a:buSzPct val="80000"/>
              <a:buFont typeface="Arial" pitchFamily="34" charset="0"/>
              <a:buChar char="•"/>
            </a:pPr>
            <a:r>
              <a:rPr lang="en-US"/>
              <a:t>Third level</a:t>
            </a:r>
          </a:p>
          <a:p>
            <a:pPr marL="348032" lvl="3" indent="-348032" algn="l" defTabSz="932362" rtl="0" eaLnBrk="1" latinLnBrk="0" hangingPunct="1">
              <a:lnSpc>
                <a:spcPct val="90000"/>
              </a:lnSpc>
              <a:spcBef>
                <a:spcPct val="20000"/>
              </a:spcBef>
              <a:buSzPct val="80000"/>
              <a:buFont typeface="Arial" pitchFamily="34" charset="0"/>
              <a:buChar char="•"/>
            </a:pPr>
            <a:r>
              <a:rPr lang="en-US"/>
              <a:t>Fourth level</a:t>
            </a:r>
          </a:p>
          <a:p>
            <a:pPr marL="348032" lvl="4" indent="-348032" algn="l" defTabSz="932362"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619056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9" y="1632058"/>
            <a:ext cx="12128722"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8783260" y="6482889"/>
            <a:ext cx="2798207" cy="372394"/>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4119583" y="6482889"/>
            <a:ext cx="4197310" cy="372394"/>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5145402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4635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Header+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4"/>
          <p:cNvSpPr>
            <a:spLocks noGrp="1"/>
          </p:cNvSpPr>
          <p:nvPr>
            <p:ph type="body" sz="quarter" idx="22"/>
          </p:nvPr>
        </p:nvSpPr>
        <p:spPr>
          <a:xfrm>
            <a:off x="851584" y="1281238"/>
            <a:ext cx="5973846" cy="1843838"/>
          </a:xfrm>
        </p:spPr>
        <p:txBody>
          <a:bodyPr/>
          <a:lstStyle>
            <a:lvl1pPr marL="0" indent="0">
              <a:buNone/>
              <a:defRPr sz="1224">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23"/>
          </p:nvPr>
        </p:nvSpPr>
        <p:spPr/>
        <p:txBody>
          <a:bodyPr/>
          <a:lstStyle>
            <a:lvl1pPr>
              <a:defRPr/>
            </a:lvl1pPr>
          </a:lstStyle>
          <a:p>
            <a:pPr>
              <a:defRPr/>
            </a:pPr>
            <a:r>
              <a:rPr lang="en-US"/>
              <a:t>www.mycompany.com</a:t>
            </a:r>
            <a:endParaRPr lang="en-US" dirty="0"/>
          </a:p>
        </p:txBody>
      </p:sp>
      <p:sp>
        <p:nvSpPr>
          <p:cNvPr id="5" name="Slide Number Placeholder 5"/>
          <p:cNvSpPr>
            <a:spLocks noGrp="1"/>
          </p:cNvSpPr>
          <p:nvPr>
            <p:ph type="sldNum" sz="quarter" idx="24"/>
          </p:nvPr>
        </p:nvSpPr>
        <p:spPr/>
        <p:txBody>
          <a:bodyPr/>
          <a:lstStyle>
            <a:lvl1pPr>
              <a:defRPr/>
            </a:lvl1pPr>
          </a:lstStyle>
          <a:p>
            <a:pPr>
              <a:defRPr/>
            </a:pPr>
            <a:r>
              <a:rPr lang="en-US"/>
              <a:t>Slide </a:t>
            </a:r>
            <a:fld id="{4963F994-9097-446E-8CB5-E5663836D7E9}" type="slidenum">
              <a:rPr lang="en-US"/>
              <a:pPr>
                <a:defRPr/>
              </a:pPr>
              <a:t>‹#›</a:t>
            </a:fld>
            <a:endParaRPr lang="en-US"/>
          </a:p>
        </p:txBody>
      </p:sp>
    </p:spTree>
    <p:extLst>
      <p:ext uri="{BB962C8B-B14F-4D97-AF65-F5344CB8AC3E}">
        <p14:creationId xmlns:p14="http://schemas.microsoft.com/office/powerpoint/2010/main" val="30795613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867398"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1212849"/>
            <a:ext cx="5791201"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67236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5620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2598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847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1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739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35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05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26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903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1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52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02713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500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17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473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1287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4963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1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54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347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5983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00236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theme" Target="../theme/theme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heme" Target="../theme/theme6.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image" Target="../media/image15.png"/><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image" Target="../media/image22.png"/><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theme" Target="../theme/theme8.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92247504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450198"/>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60" r:id="rId22"/>
    <p:sldLayoutId id="2147484361" r:id="rId23"/>
    <p:sldLayoutId id="2147484362" r:id="rId24"/>
    <p:sldLayoutId id="2147484363" r:id="rId25"/>
    <p:sldLayoutId id="2147484364"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62820483"/>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479310508"/>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 id="214748442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07136751"/>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004296566"/>
      </p:ext>
    </p:extLst>
  </p:cSld>
  <p:clrMap bg1="dk1" tx1="lt1" bg2="dk2" tx2="lt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 id="2147484506" r:id="rId21"/>
    <p:sldLayoutId id="2147484507" r:id="rId22"/>
    <p:sldLayoutId id="2147484508" r:id="rId23"/>
    <p:sldLayoutId id="2147484509" r:id="rId24"/>
    <p:sldLayoutId id="2147484510" r:id="rId25"/>
    <p:sldLayoutId id="2147484511" r:id="rId26"/>
    <p:sldLayoutId id="2147484512" r:id="rId27"/>
    <p:sldLayoutId id="2147484513" r:id="rId28"/>
    <p:sldLayoutId id="2147484514" r:id="rId29"/>
    <p:sldLayoutId id="2147484515" r:id="rId3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363715"/>
            <a:ext cx="11375537" cy="565027"/>
          </a:xfrm>
          <a:prstGeom prst="rect">
            <a:avLst/>
          </a:prstGeom>
        </p:spPr>
        <p:txBody>
          <a:bodyPr vert="horz" wrap="square"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86332" y="1706668"/>
            <a:ext cx="11375535" cy="172647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603616"/>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 id="2147484532" r:id="rId16"/>
    <p:sldLayoutId id="2147484533" r:id="rId17"/>
    <p:sldLayoutId id="2147484534" r:id="rId18"/>
    <p:sldLayoutId id="214748453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559" rtl="0" eaLnBrk="1" latinLnBrk="0" hangingPunct="1">
        <a:lnSpc>
          <a:spcPct val="90000"/>
        </a:lnSpc>
        <a:spcBef>
          <a:spcPct val="0"/>
        </a:spcBef>
        <a:buNone/>
        <a:defRPr lang="en-US" sz="4080" b="0" kern="1200" cap="none" spc="-102"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9779" indent="-279779" algn="l" defTabSz="932559" rtl="0" eaLnBrk="1" latinLnBrk="0" hangingPunct="1">
        <a:lnSpc>
          <a:spcPct val="100000"/>
        </a:lnSpc>
        <a:spcBef>
          <a:spcPts val="612"/>
        </a:spcBef>
        <a:buClr>
          <a:schemeClr val="accent1"/>
        </a:buClr>
        <a:buSzPct val="100000"/>
        <a:buFontTx/>
        <a:buBlip>
          <a:blip r:embed="rId21"/>
        </a:buBlip>
        <a:defRPr sz="2040" kern="1200">
          <a:solidFill>
            <a:schemeClr val="tx1"/>
          </a:solidFill>
          <a:latin typeface="Segoe UI" pitchFamily="34" charset="0"/>
          <a:ea typeface="Segoe UI" pitchFamily="34" charset="0"/>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Tx/>
        <a:buBlip>
          <a:blip r:embed="rId21"/>
        </a:buBlip>
        <a:defRPr sz="2040" kern="120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Tx/>
        <a:buBlip>
          <a:blip r:embed="rId21"/>
        </a:buBlip>
        <a:defRPr sz="1836" kern="120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Tx/>
        <a:buBlip>
          <a:blip r:embed="rId21"/>
        </a:buBlip>
        <a:defRPr sz="1632" kern="120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Tx/>
        <a:buBlip>
          <a:blip r:embed="rId21"/>
        </a:buBlip>
        <a:defRPr sz="1632" kern="1200">
          <a:solidFill>
            <a:schemeClr val="tx1"/>
          </a:solidFill>
          <a:latin typeface="Segoe UI" pitchFamily="34" charset="0"/>
          <a:ea typeface="Segoe UI" pitchFamily="34" charset="0"/>
          <a:cs typeface="Segoe UI"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62479562"/>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2" r:id="rId25"/>
    <p:sldLayoutId id="2147484563" r:id="rId26"/>
    <p:sldLayoutId id="2147484564" r:id="rId27"/>
    <p:sldLayoutId id="2147484565" r:id="rId28"/>
    <p:sldLayoutId id="2147484566"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4.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4.xml"/></Relationships>
</file>

<file path=ppt/slides/_rels/slide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of Core Design Patterns</a:t>
            </a:r>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266690289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Let’s talk about the Gang of Four patterns</a:t>
            </a:r>
          </a:p>
        </p:txBody>
      </p:sp>
    </p:spTree>
    <p:extLst>
      <p:ext uri="{BB962C8B-B14F-4D97-AF65-F5344CB8AC3E}">
        <p14:creationId xmlns:p14="http://schemas.microsoft.com/office/powerpoint/2010/main" val="323107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GoF</a:t>
            </a:r>
            <a:r>
              <a:rPr lang="en-US" dirty="0"/>
              <a:t> patterns</a:t>
            </a:r>
          </a:p>
        </p:txBody>
      </p:sp>
      <p:sp>
        <p:nvSpPr>
          <p:cNvPr id="4" name="Text Placeholder 3"/>
          <p:cNvSpPr>
            <a:spLocks noGrp="1"/>
          </p:cNvSpPr>
          <p:nvPr>
            <p:ph type="body" sz="quarter" idx="10"/>
          </p:nvPr>
        </p:nvSpPr>
        <p:spPr>
          <a:xfrm>
            <a:off x="350837" y="1592262"/>
            <a:ext cx="6095998" cy="2991588"/>
          </a:xfrm>
        </p:spPr>
        <p:txBody>
          <a:bodyPr/>
          <a:lstStyle/>
          <a:p>
            <a:pPr lvl="1"/>
            <a:r>
              <a:rPr lang="en-US" dirty="0"/>
              <a:t>There are 23 of them (there are a lot of them and they are difficult to remember).</a:t>
            </a:r>
          </a:p>
          <a:p>
            <a:pPr lvl="1"/>
            <a:r>
              <a:rPr lang="en-US" dirty="0"/>
              <a:t>They fit into 3 categories</a:t>
            </a:r>
          </a:p>
          <a:p>
            <a:pPr lvl="1"/>
            <a:r>
              <a:rPr lang="en-US" dirty="0"/>
              <a:t>The 4 authors of the book “</a:t>
            </a:r>
            <a:r>
              <a:rPr lang="en-US" b="1" i="1" dirty="0"/>
              <a:t>Design Patterns: Elements of Reusable Object-Oriented Software</a:t>
            </a:r>
            <a:r>
              <a:rPr lang="en-US" dirty="0"/>
              <a:t>” are often referred to as the Gang of Four. </a:t>
            </a:r>
          </a:p>
        </p:txBody>
      </p:sp>
      <p:pic>
        <p:nvPicPr>
          <p:cNvPr id="2050" name="Picture 2" descr="Image result for Design Patterns: Elements of Reusable Object-Oriented Software">
            <a:extLst>
              <a:ext uri="{FF2B5EF4-FFF2-40B4-BE49-F238E27FC236}">
                <a16:creationId xmlns:a16="http://schemas.microsoft.com/office/drawing/2014/main" id="{0EC4DCC9-8B69-4328-8801-73E27ADC4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634289"/>
            <a:ext cx="4264025" cy="536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3814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Rubrics Used for Three Core Categories</a:t>
            </a:r>
          </a:p>
        </p:txBody>
      </p:sp>
      <p:sp>
        <p:nvSpPr>
          <p:cNvPr id="6" name="Text Placeholder 5"/>
          <p:cNvSpPr>
            <a:spLocks noGrp="1"/>
          </p:cNvSpPr>
          <p:nvPr>
            <p:ph type="body" sz="quarter" idx="11"/>
          </p:nvPr>
        </p:nvSpPr>
        <p:spPr>
          <a:xfrm>
            <a:off x="274639" y="1212849"/>
            <a:ext cx="11889564" cy="4893647"/>
          </a:xfrm>
        </p:spPr>
        <p:txBody>
          <a:bodyPr/>
          <a:lstStyle/>
          <a:p>
            <a:r>
              <a:rPr lang="en-US" dirty="0"/>
              <a:t>Creational</a:t>
            </a:r>
          </a:p>
          <a:p>
            <a:pPr lvl="1"/>
            <a:r>
              <a:rPr lang="en-US" dirty="0"/>
              <a:t>Patterns </a:t>
            </a:r>
            <a:r>
              <a:rPr lang="en-US" b="1" u="sng" dirty="0"/>
              <a:t>create</a:t>
            </a:r>
            <a:r>
              <a:rPr lang="en-US" dirty="0"/>
              <a:t> objects for you, rather than have you instantiate them directly.  This gives you flexibility in deciding which objects need to be created in any given case and also enabled an interface-based-design. </a:t>
            </a:r>
          </a:p>
          <a:p>
            <a:pPr lvl="1"/>
            <a:endParaRPr lang="en-US" b="1" dirty="0">
              <a:solidFill>
                <a:schemeClr val="accent4"/>
              </a:solidFill>
            </a:endParaRPr>
          </a:p>
          <a:p>
            <a:r>
              <a:rPr lang="en-US" dirty="0"/>
              <a:t>Structural</a:t>
            </a:r>
          </a:p>
          <a:p>
            <a:pPr lvl="1"/>
            <a:r>
              <a:rPr lang="en-US" dirty="0"/>
              <a:t>Patterns concern class and object </a:t>
            </a:r>
            <a:r>
              <a:rPr lang="en-US" b="1" u="sng" dirty="0"/>
              <a:t>composition</a:t>
            </a:r>
            <a:r>
              <a:rPr lang="en-US" dirty="0"/>
              <a:t>.  The use inheritance to compose interfaces and define ways to compose objects to obtain new functionality. </a:t>
            </a:r>
          </a:p>
          <a:p>
            <a:pPr lvl="1"/>
            <a:endParaRPr lang="en-US" b="1" dirty="0">
              <a:solidFill>
                <a:schemeClr val="accent4"/>
              </a:solidFill>
            </a:endParaRPr>
          </a:p>
          <a:p>
            <a:r>
              <a:rPr lang="en-US" dirty="0"/>
              <a:t>Behavioral</a:t>
            </a:r>
          </a:p>
          <a:p>
            <a:pPr lvl="1"/>
            <a:r>
              <a:rPr lang="en-US" dirty="0"/>
              <a:t>Patterns allow objects to enable </a:t>
            </a:r>
            <a:r>
              <a:rPr lang="en-US" b="1" u="sng" dirty="0"/>
              <a:t>complex</a:t>
            </a:r>
            <a:r>
              <a:rPr lang="en-US" dirty="0"/>
              <a:t> and </a:t>
            </a:r>
            <a:r>
              <a:rPr lang="en-US" b="1" u="sng" dirty="0"/>
              <a:t>adaptable</a:t>
            </a:r>
            <a:r>
              <a:rPr lang="en-US" dirty="0"/>
              <a:t> responses, often through communication between objects. </a:t>
            </a:r>
            <a:endParaRPr lang="en-US" b="1" dirty="0">
              <a:solidFill>
                <a:schemeClr val="accent4"/>
              </a:solidFill>
            </a:endParaRPr>
          </a:p>
        </p:txBody>
      </p:sp>
    </p:spTree>
    <p:extLst>
      <p:ext uri="{BB962C8B-B14F-4D97-AF65-F5344CB8AC3E}">
        <p14:creationId xmlns:p14="http://schemas.microsoft.com/office/powerpoint/2010/main" val="298339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gang of four patterns">
            <a:extLst>
              <a:ext uri="{FF2B5EF4-FFF2-40B4-BE49-F238E27FC236}">
                <a16:creationId xmlns:a16="http://schemas.microsoft.com/office/drawing/2014/main" id="{3B3CCF8E-9410-4695-8C11-FD4B73A21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0"/>
            <a:ext cx="10210800" cy="6850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692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GoF</a:t>
            </a:r>
            <a:r>
              <a:rPr lang="en-US" dirty="0"/>
              <a:t> patterns</a:t>
            </a:r>
          </a:p>
        </p:txBody>
      </p:sp>
      <p:sp>
        <p:nvSpPr>
          <p:cNvPr id="4" name="Text Placeholder 3"/>
          <p:cNvSpPr>
            <a:spLocks noGrp="1"/>
          </p:cNvSpPr>
          <p:nvPr>
            <p:ph type="body" sz="quarter" idx="10"/>
          </p:nvPr>
        </p:nvSpPr>
        <p:spPr>
          <a:xfrm>
            <a:off x="350837" y="1592262"/>
            <a:ext cx="6095998" cy="4690515"/>
          </a:xfrm>
        </p:spPr>
        <p:txBody>
          <a:bodyPr/>
          <a:lstStyle/>
          <a:p>
            <a:pPr lvl="1"/>
            <a:r>
              <a:rPr lang="en-US" dirty="0"/>
              <a:t>Most commonly used: Abstract Factory, Factory, Façade, Iterator, Observer,</a:t>
            </a:r>
          </a:p>
          <a:p>
            <a:pPr lvl="1"/>
            <a:endParaRPr lang="en-US" dirty="0"/>
          </a:p>
          <a:p>
            <a:pPr lvl="1"/>
            <a:r>
              <a:rPr lang="en-US" dirty="0"/>
              <a:t>Sometimes used: Singleton, Adapter, Composite, Proxy, Command, Strategy</a:t>
            </a:r>
          </a:p>
          <a:p>
            <a:pPr marL="297971" lvl="1" indent="0">
              <a:buNone/>
            </a:pPr>
            <a:r>
              <a:rPr lang="en-US" dirty="0">
                <a:highlight>
                  <a:srgbClr val="FFFF00"/>
                </a:highlight>
              </a:rPr>
              <a:t>**hint, remember all of these above!!</a:t>
            </a:r>
          </a:p>
          <a:p>
            <a:pPr lvl="1"/>
            <a:endParaRPr lang="en-US" dirty="0"/>
          </a:p>
          <a:p>
            <a:pPr lvl="1"/>
            <a:endParaRPr lang="en-US" dirty="0"/>
          </a:p>
          <a:p>
            <a:pPr lvl="1"/>
            <a:r>
              <a:rPr lang="en-US" dirty="0"/>
              <a:t>Least commonly used: Flyweight, Interpreter, Memento, Visitor. </a:t>
            </a:r>
          </a:p>
          <a:p>
            <a:pPr marL="297971" lvl="1" indent="0">
              <a:buNone/>
            </a:pPr>
            <a:r>
              <a:rPr lang="en-US" dirty="0">
                <a:highlight>
                  <a:srgbClr val="FFFF00"/>
                </a:highlight>
              </a:rPr>
              <a:t>**hint.. Small chance of seeing these. </a:t>
            </a:r>
          </a:p>
        </p:txBody>
      </p:sp>
      <p:pic>
        <p:nvPicPr>
          <p:cNvPr id="10242" name="Picture 2" descr="Image result for four meme">
            <a:extLst>
              <a:ext uri="{FF2B5EF4-FFF2-40B4-BE49-F238E27FC236}">
                <a16:creationId xmlns:a16="http://schemas.microsoft.com/office/drawing/2014/main" id="{31728214-9BF3-4582-A917-5FD1A611A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637" y="1516062"/>
            <a:ext cx="5745238"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0870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cdn-images-1.medium.com/max/1600/1*xpNHX9IEdF_ueAP4CTmDLw.jpeg">
            <a:extLst>
              <a:ext uri="{FF2B5EF4-FFF2-40B4-BE49-F238E27FC236}">
                <a16:creationId xmlns:a16="http://schemas.microsoft.com/office/drawing/2014/main" id="{61BC8893-7E42-43B0-A603-ED680CCC4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37" y="68262"/>
            <a:ext cx="5791200" cy="681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2099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16748" y="830262"/>
            <a:ext cx="11889564" cy="917575"/>
          </a:xfrm>
        </p:spPr>
        <p:txBody>
          <a:bodyPr/>
          <a:lstStyle/>
          <a:p>
            <a:r>
              <a:rPr lang="en-US" dirty="0">
                <a:solidFill>
                  <a:schemeClr val="bg1"/>
                </a:solidFill>
              </a:rPr>
              <a:t>Lab</a:t>
            </a:r>
          </a:p>
        </p:txBody>
      </p:sp>
      <p:sp>
        <p:nvSpPr>
          <p:cNvPr id="3" name="Content Placeholder 2"/>
          <p:cNvSpPr>
            <a:spLocks noGrp="1"/>
          </p:cNvSpPr>
          <p:nvPr>
            <p:ph idx="1"/>
          </p:nvPr>
        </p:nvSpPr>
        <p:spPr>
          <a:xfrm>
            <a:off x="359981" y="3268662"/>
            <a:ext cx="11887198" cy="1415772"/>
          </a:xfrm>
        </p:spPr>
        <p:txBody>
          <a:bodyPr/>
          <a:lstStyle/>
          <a:p>
            <a:r>
              <a:rPr lang="en-US" dirty="0">
                <a:solidFill>
                  <a:schemeClr val="bg1"/>
                </a:solidFill>
              </a:rPr>
              <a:t>01 Lab – Core Design Patterns.docx</a:t>
            </a:r>
          </a:p>
          <a:p>
            <a:r>
              <a:rPr lang="en-US" dirty="0">
                <a:solidFill>
                  <a:schemeClr val="bg1"/>
                </a:solidFill>
              </a:rPr>
              <a:t>01 Core Design Patterns </a:t>
            </a:r>
            <a:r>
              <a:rPr lang="en-US">
                <a:solidFill>
                  <a:schemeClr val="bg1"/>
                </a:solidFill>
              </a:rPr>
              <a:t>[begin]</a:t>
            </a:r>
            <a:endParaRPr lang="en-US" dirty="0">
              <a:solidFill>
                <a:schemeClr val="bg1"/>
              </a:solidFill>
            </a:endParaRPr>
          </a:p>
        </p:txBody>
      </p:sp>
    </p:spTree>
    <p:extLst>
      <p:ext uri="{BB962C8B-B14F-4D97-AF65-F5344CB8AC3E}">
        <p14:creationId xmlns:p14="http://schemas.microsoft.com/office/powerpoint/2010/main" val="56402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49DFE-1CA2-4D5D-A6D4-9A503BDB4EEF}"/>
              </a:ext>
            </a:extLst>
          </p:cNvPr>
          <p:cNvSpPr/>
          <p:nvPr/>
        </p:nvSpPr>
        <p:spPr>
          <a:xfrm>
            <a:off x="4237037" y="3040062"/>
            <a:ext cx="3033203" cy="830997"/>
          </a:xfrm>
          <a:prstGeom prst="rect">
            <a:avLst/>
          </a:prstGeom>
        </p:spPr>
        <p:txBody>
          <a:bodyPr wrap="none">
            <a:spAutoFit/>
          </a:bodyPr>
          <a:lstStyle/>
          <a:p>
            <a:r>
              <a:rPr lang="en-US" sz="4800" dirty="0">
                <a:latin typeface="+mj-lt"/>
              </a:rPr>
              <a:t>Thank you!</a:t>
            </a:r>
          </a:p>
        </p:txBody>
      </p:sp>
    </p:spTree>
    <p:extLst>
      <p:ext uri="{BB962C8B-B14F-4D97-AF65-F5344CB8AC3E}">
        <p14:creationId xmlns:p14="http://schemas.microsoft.com/office/powerpoint/2010/main" val="122972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Software Development Pyramid</a:t>
            </a:r>
          </a:p>
        </p:txBody>
      </p:sp>
      <p:sp>
        <p:nvSpPr>
          <p:cNvPr id="2" name="Rectangle 1"/>
          <p:cNvSpPr/>
          <p:nvPr/>
        </p:nvSpPr>
        <p:spPr bwMode="auto">
          <a:xfrm>
            <a:off x="962562" y="5478462"/>
            <a:ext cx="10972800" cy="12192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Correctness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design must be correct in all observable aspects.  </a:t>
            </a:r>
            <a:r>
              <a:rPr kumimoji="0" lang="en-US" sz="2000" b="1" i="0" u="none" strike="noStrike" kern="1200" cap="none" spc="0" normalizeH="0" baseline="0" noProof="0" dirty="0">
                <a:ln>
                  <a:noFill/>
                </a:ln>
                <a:solidFill>
                  <a:srgbClr val="FFFFFF"/>
                </a:solidFill>
                <a:effectLst/>
                <a:uLnTx/>
                <a:uFillTx/>
                <a:latin typeface="Segoe UI"/>
                <a:ea typeface="+mn-ea"/>
                <a:cs typeface="+mn-cs"/>
              </a:rPr>
              <a:t>The “correctness” is verified by testing against defined requirements.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p:cNvSpPr/>
          <p:nvPr/>
        </p:nvSpPr>
        <p:spPr bwMode="auto">
          <a:xfrm>
            <a:off x="1666349" y="3649662"/>
            <a:ext cx="9332375" cy="167640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Simplicity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design must be simple, both in implementation and interface.  The primary job of an Architect is to take the complex and make it simple and easy to use/maintain.  Simplicity is the single most important design criteria outside of correctness.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p:nvSpPr>
        <p:spPr bwMode="auto">
          <a:xfrm>
            <a:off x="2628630" y="2506662"/>
            <a:ext cx="7391400" cy="99060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Consistency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The design should be consistent</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3771630" y="1212850"/>
            <a:ext cx="5105400" cy="113982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Completeness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The design must cover as many important situations as is practical.</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5829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Object Oriented Design Philosophy</a:t>
            </a:r>
          </a:p>
        </p:txBody>
      </p:sp>
      <p:sp>
        <p:nvSpPr>
          <p:cNvPr id="6" name="Text Placeholder 5"/>
          <p:cNvSpPr>
            <a:spLocks noGrp="1"/>
          </p:cNvSpPr>
          <p:nvPr>
            <p:ph type="body" sz="quarter" idx="11"/>
          </p:nvPr>
        </p:nvSpPr>
        <p:spPr>
          <a:xfrm>
            <a:off x="274639" y="1212849"/>
            <a:ext cx="11889564" cy="5139869"/>
          </a:xfrm>
        </p:spPr>
        <p:txBody>
          <a:bodyPr/>
          <a:lstStyle/>
          <a:p>
            <a:r>
              <a:rPr lang="en-US" dirty="0"/>
              <a:t>Writing “SOLID” Code</a:t>
            </a:r>
          </a:p>
          <a:p>
            <a:pPr lvl="1"/>
            <a:r>
              <a:rPr lang="en-US" dirty="0"/>
              <a:t>Principles articulated circa 2000 by “Uncle Bob” (Robert C. Martin)</a:t>
            </a:r>
          </a:p>
          <a:p>
            <a:pPr lvl="1"/>
            <a:r>
              <a:rPr lang="en-US" dirty="0"/>
              <a:t>Michael Feathers is credited with the acronym</a:t>
            </a:r>
          </a:p>
          <a:p>
            <a:r>
              <a:rPr lang="en-US" dirty="0"/>
              <a:t>Each Principle Helps with OOD</a:t>
            </a:r>
          </a:p>
          <a:p>
            <a:pPr lvl="1"/>
            <a:r>
              <a:rPr lang="en-US" dirty="0"/>
              <a:t>S – Single Responsibility Principle</a:t>
            </a:r>
          </a:p>
          <a:p>
            <a:pPr lvl="1"/>
            <a:r>
              <a:rPr lang="en-US" dirty="0"/>
              <a:t>O – Open/Closed Principle</a:t>
            </a:r>
          </a:p>
          <a:p>
            <a:pPr lvl="1"/>
            <a:r>
              <a:rPr lang="en-US" dirty="0"/>
              <a:t>L – </a:t>
            </a:r>
            <a:r>
              <a:rPr lang="en-US" dirty="0" err="1"/>
              <a:t>Liskov</a:t>
            </a:r>
            <a:r>
              <a:rPr lang="en-US" dirty="0"/>
              <a:t> Substitution Principle</a:t>
            </a:r>
          </a:p>
          <a:p>
            <a:pPr lvl="1"/>
            <a:r>
              <a:rPr lang="en-US" dirty="0"/>
              <a:t>I – Interface Segregation Principle</a:t>
            </a:r>
          </a:p>
          <a:p>
            <a:pPr lvl="1"/>
            <a:r>
              <a:rPr lang="en-US" dirty="0"/>
              <a:t>D – Dependency Inversion Principle</a:t>
            </a:r>
          </a:p>
          <a:p>
            <a:r>
              <a:rPr lang="en-US" dirty="0"/>
              <a:t>DRY and YAGNI</a:t>
            </a:r>
          </a:p>
          <a:p>
            <a:pPr lvl="1"/>
            <a:r>
              <a:rPr lang="en-US" dirty="0"/>
              <a:t>Don’t Repeat Yourself.  Duplicity in code is a sure way to fail.</a:t>
            </a:r>
          </a:p>
          <a:p>
            <a:pPr lvl="1"/>
            <a:r>
              <a:rPr lang="en-US" dirty="0"/>
              <a:t>You </a:t>
            </a:r>
            <a:r>
              <a:rPr lang="en-US" dirty="0" err="1"/>
              <a:t>Ain’t</a:t>
            </a:r>
            <a:r>
              <a:rPr lang="en-US" dirty="0"/>
              <a:t> </a:t>
            </a:r>
            <a:r>
              <a:rPr lang="en-US" dirty="0" err="1"/>
              <a:t>Gonna</a:t>
            </a:r>
            <a:r>
              <a:rPr lang="en-US" dirty="0"/>
              <a:t> Need It.  Don’t borrow problems from the future.  Solve today’s issues only.</a:t>
            </a:r>
          </a:p>
        </p:txBody>
      </p:sp>
    </p:spTree>
    <p:extLst>
      <p:ext uri="{BB962C8B-B14F-4D97-AF65-F5344CB8AC3E}">
        <p14:creationId xmlns:p14="http://schemas.microsoft.com/office/powerpoint/2010/main" val="125836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a:t>
            </a:r>
          </a:p>
        </p:txBody>
      </p:sp>
      <p:sp>
        <p:nvSpPr>
          <p:cNvPr id="4" name="Text Placeholder 3"/>
          <p:cNvSpPr>
            <a:spLocks noGrp="1"/>
          </p:cNvSpPr>
          <p:nvPr>
            <p:ph type="body" sz="quarter" idx="10"/>
          </p:nvPr>
        </p:nvSpPr>
        <p:spPr>
          <a:xfrm>
            <a:off x="283717" y="1820862"/>
            <a:ext cx="6095998" cy="3804118"/>
          </a:xfrm>
        </p:spPr>
        <p:txBody>
          <a:bodyPr/>
          <a:lstStyle/>
          <a:p>
            <a:pPr lvl="1"/>
            <a:r>
              <a:rPr lang="en-US" dirty="0"/>
              <a:t>Stands for Don’t Repeat Yourself</a:t>
            </a:r>
          </a:p>
          <a:p>
            <a:pPr lvl="1"/>
            <a:r>
              <a:rPr lang="en-US" dirty="0"/>
              <a:t>DRY aims to reducing repetition of information of all</a:t>
            </a:r>
          </a:p>
          <a:p>
            <a:pPr lvl="1"/>
            <a:r>
              <a:rPr lang="en-US" dirty="0"/>
              <a:t>Kinds especially in multi-tiered architectures.</a:t>
            </a:r>
          </a:p>
          <a:p>
            <a:pPr lvl="1"/>
            <a:r>
              <a:rPr lang="en-US" dirty="0"/>
              <a:t>“Every piece of knowledge must have a single,  unambiguous, authoritative representation within a  system.”</a:t>
            </a:r>
          </a:p>
          <a:p>
            <a:pPr lvl="1"/>
            <a:r>
              <a:rPr lang="en-US" dirty="0"/>
              <a:t>AKA “The Single Source of Truth” philosophy</a:t>
            </a:r>
          </a:p>
        </p:txBody>
      </p:sp>
      <p:pic>
        <p:nvPicPr>
          <p:cNvPr id="3" name="Picture 2" descr="Image result for dont repeat yourself">
            <a:extLst>
              <a:ext uri="{FF2B5EF4-FFF2-40B4-BE49-F238E27FC236}">
                <a16:creationId xmlns:a16="http://schemas.microsoft.com/office/drawing/2014/main" id="{9A588EFB-EBBC-4DBF-B8E6-F1D0FF630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787" y="1287462"/>
            <a:ext cx="571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826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a:t>
            </a:r>
          </a:p>
        </p:txBody>
      </p:sp>
      <p:sp>
        <p:nvSpPr>
          <p:cNvPr id="4" name="Text Placeholder 3"/>
          <p:cNvSpPr>
            <a:spLocks noGrp="1"/>
          </p:cNvSpPr>
          <p:nvPr>
            <p:ph type="body" sz="quarter" idx="10"/>
          </p:nvPr>
        </p:nvSpPr>
        <p:spPr>
          <a:xfrm>
            <a:off x="808037" y="1135062"/>
            <a:ext cx="9973120" cy="6159571"/>
          </a:xfrm>
        </p:spPr>
        <p:txBody>
          <a:bodyPr/>
          <a:lstStyle/>
          <a:p>
            <a:pPr marL="479251" indent="-466298" defTabSz="932597">
              <a:buClr>
                <a:srgbClr val="0AD0D9"/>
              </a:buClr>
              <a:buSzPct val="93750"/>
              <a:buFontTx/>
              <a:buAutoNum type="arabicPeriod"/>
              <a:tabLst>
                <a:tab pos="479251" algn="l"/>
                <a:tab pos="479898" algn="l"/>
              </a:tabLst>
            </a:pPr>
            <a:r>
              <a:rPr lang="en-US" sz="2448" spc="-15" dirty="0">
                <a:solidFill>
                  <a:prstClr val="black"/>
                </a:solidFill>
                <a:latin typeface="Constantia"/>
                <a:cs typeface="Constantia"/>
              </a:rPr>
              <a:t>Inadvertent</a:t>
            </a:r>
            <a:r>
              <a:rPr lang="en-US" sz="2448" spc="-116" dirty="0">
                <a:solidFill>
                  <a:prstClr val="black"/>
                </a:solidFill>
                <a:latin typeface="Constantia"/>
                <a:cs typeface="Constantia"/>
              </a:rPr>
              <a:t> </a:t>
            </a:r>
            <a:r>
              <a:rPr lang="en-US" sz="2448" dirty="0">
                <a:solidFill>
                  <a:prstClr val="black"/>
                </a:solidFill>
                <a:latin typeface="Constantia"/>
                <a:cs typeface="Constantia"/>
              </a:rPr>
              <a:t>Duplication</a:t>
            </a:r>
          </a:p>
          <a:p>
            <a:pPr marL="665770" lvl="1" indent="-251931" defTabSz="932597">
              <a:lnSpc>
                <a:spcPts val="2422"/>
              </a:lnSpc>
              <a:spcBef>
                <a:spcPts val="5"/>
              </a:spcBef>
              <a:buClr>
                <a:srgbClr val="0E6EC5"/>
              </a:buClr>
              <a:buSzPct val="84090"/>
              <a:buFont typeface="Wingdings 2"/>
              <a:buChar char=""/>
              <a:tabLst>
                <a:tab pos="666418" algn="l"/>
              </a:tabLst>
            </a:pPr>
            <a:r>
              <a:rPr lang="en-US" sz="2244" spc="-10" dirty="0">
                <a:solidFill>
                  <a:prstClr val="black"/>
                </a:solidFill>
                <a:latin typeface="Constantia"/>
                <a:cs typeface="Constantia"/>
              </a:rPr>
              <a:t>Developers </a:t>
            </a:r>
            <a:r>
              <a:rPr lang="en-US" sz="2244" b="1" i="1" spc="-5" dirty="0">
                <a:solidFill>
                  <a:srgbClr val="FF0000"/>
                </a:solidFill>
                <a:latin typeface="Constantia"/>
                <a:cs typeface="Constantia"/>
              </a:rPr>
              <a:t>don't </a:t>
            </a:r>
            <a:r>
              <a:rPr lang="en-US" sz="2244" b="1" i="1" spc="-15" dirty="0">
                <a:solidFill>
                  <a:srgbClr val="FF0000"/>
                </a:solidFill>
                <a:latin typeface="Constantia"/>
                <a:cs typeface="Constantia"/>
              </a:rPr>
              <a:t>realize </a:t>
            </a:r>
            <a:r>
              <a:rPr lang="en-US" sz="2244" spc="-5" dirty="0">
                <a:solidFill>
                  <a:prstClr val="black"/>
                </a:solidFill>
                <a:latin typeface="Constantia"/>
                <a:cs typeface="Constantia"/>
              </a:rPr>
              <a:t>that they </a:t>
            </a:r>
            <a:r>
              <a:rPr lang="en-US" sz="2244" spc="-15" dirty="0">
                <a:solidFill>
                  <a:prstClr val="black"/>
                </a:solidFill>
                <a:latin typeface="Constantia"/>
                <a:cs typeface="Constantia"/>
              </a:rPr>
              <a:t>are</a:t>
            </a:r>
            <a:r>
              <a:rPr lang="en-US" sz="2244" spc="-362" dirty="0">
                <a:solidFill>
                  <a:prstClr val="black"/>
                </a:solidFill>
                <a:latin typeface="Constantia"/>
                <a:cs typeface="Constantia"/>
              </a:rPr>
              <a:t>  </a:t>
            </a:r>
            <a:r>
              <a:rPr lang="en-US" sz="2244" spc="-5" dirty="0">
                <a:solidFill>
                  <a:prstClr val="black"/>
                </a:solidFill>
                <a:latin typeface="Constantia"/>
                <a:cs typeface="Constantia"/>
              </a:rPr>
              <a:t>duplicating</a:t>
            </a:r>
            <a:endParaRPr lang="en-US" sz="2244" dirty="0">
              <a:solidFill>
                <a:prstClr val="black"/>
              </a:solidFill>
              <a:latin typeface="Constantia"/>
              <a:cs typeface="Constantia"/>
            </a:endParaRPr>
          </a:p>
          <a:p>
            <a:pPr marL="665770" defTabSz="932597">
              <a:lnSpc>
                <a:spcPts val="2422"/>
              </a:lnSpc>
            </a:pPr>
            <a:r>
              <a:rPr lang="en-US" sz="2244" spc="-20" dirty="0">
                <a:solidFill>
                  <a:prstClr val="black"/>
                </a:solidFill>
                <a:latin typeface="Constantia"/>
                <a:cs typeface="Constantia"/>
              </a:rPr>
              <a:t>functionality.</a:t>
            </a:r>
            <a:endParaRPr lang="en-US" sz="2244" dirty="0">
              <a:solidFill>
                <a:prstClr val="black"/>
              </a:solidFill>
              <a:latin typeface="Constantia"/>
              <a:cs typeface="Constantia"/>
            </a:endParaRPr>
          </a:p>
          <a:p>
            <a:pPr marL="479251" indent="-466298" defTabSz="932597">
              <a:lnSpc>
                <a:spcPts val="2932"/>
              </a:lnSpc>
              <a:buClr>
                <a:srgbClr val="0AD0D9"/>
              </a:buClr>
              <a:buSzPct val="93750"/>
              <a:buFontTx/>
              <a:buAutoNum type="arabicPeriod" startAt="2"/>
              <a:tabLst>
                <a:tab pos="479251" algn="l"/>
                <a:tab pos="479898" algn="l"/>
              </a:tabLst>
            </a:pPr>
            <a:r>
              <a:rPr lang="en-US" sz="2448" spc="-10" dirty="0">
                <a:solidFill>
                  <a:prstClr val="black"/>
                </a:solidFill>
                <a:latin typeface="Constantia"/>
                <a:cs typeface="Constantia"/>
              </a:rPr>
              <a:t>“Cutting-Corners”</a:t>
            </a:r>
            <a:r>
              <a:rPr lang="en-US" sz="2448" spc="-76" dirty="0">
                <a:solidFill>
                  <a:prstClr val="black"/>
                </a:solidFill>
                <a:latin typeface="Constantia"/>
                <a:cs typeface="Constantia"/>
              </a:rPr>
              <a:t> </a:t>
            </a:r>
            <a:r>
              <a:rPr lang="en-US" sz="2448" dirty="0">
                <a:solidFill>
                  <a:prstClr val="black"/>
                </a:solidFill>
                <a:latin typeface="Constantia"/>
                <a:cs typeface="Constantia"/>
              </a:rPr>
              <a:t>Duplication</a:t>
            </a:r>
          </a:p>
          <a:p>
            <a:pPr marL="665770" lvl="1" indent="-251931" defTabSz="932597">
              <a:lnSpc>
                <a:spcPts val="2687"/>
              </a:lnSpc>
              <a:spcBef>
                <a:spcPts val="5"/>
              </a:spcBef>
              <a:buClr>
                <a:srgbClr val="0E6EC5"/>
              </a:buClr>
              <a:buSzPct val="84090"/>
              <a:buFont typeface="Wingdings 2"/>
              <a:buChar char=""/>
              <a:tabLst>
                <a:tab pos="666418" algn="l"/>
              </a:tabLst>
            </a:pPr>
            <a:r>
              <a:rPr lang="en-US" sz="2244" spc="-10" dirty="0">
                <a:solidFill>
                  <a:prstClr val="black"/>
                </a:solidFill>
                <a:latin typeface="Constantia"/>
                <a:cs typeface="Constantia"/>
              </a:rPr>
              <a:t>Developers </a:t>
            </a:r>
            <a:r>
              <a:rPr lang="en-US" sz="2244" spc="-20" dirty="0">
                <a:solidFill>
                  <a:prstClr val="black"/>
                </a:solidFill>
                <a:latin typeface="Constantia"/>
                <a:cs typeface="Constantia"/>
              </a:rPr>
              <a:t>are </a:t>
            </a:r>
            <a:r>
              <a:rPr lang="en-US" sz="2244" b="1" i="1" spc="-15" dirty="0">
                <a:solidFill>
                  <a:srgbClr val="FF0000"/>
                </a:solidFill>
                <a:latin typeface="Constantia"/>
                <a:cs typeface="Constantia"/>
              </a:rPr>
              <a:t>pressured </a:t>
            </a:r>
            <a:r>
              <a:rPr lang="en-US" sz="2244" spc="-5" dirty="0">
                <a:solidFill>
                  <a:prstClr val="black"/>
                </a:solidFill>
                <a:latin typeface="Constantia"/>
                <a:cs typeface="Constantia"/>
              </a:rPr>
              <a:t>and </a:t>
            </a:r>
            <a:r>
              <a:rPr lang="en-US" sz="2244" spc="-10" dirty="0">
                <a:solidFill>
                  <a:prstClr val="black"/>
                </a:solidFill>
                <a:latin typeface="Constantia"/>
                <a:cs typeface="Constantia"/>
              </a:rPr>
              <a:t>duplication, </a:t>
            </a:r>
            <a:r>
              <a:rPr lang="en-US" sz="2244" spc="-5" dirty="0">
                <a:solidFill>
                  <a:prstClr val="black"/>
                </a:solidFill>
                <a:latin typeface="Constantia"/>
                <a:cs typeface="Constantia"/>
              </a:rPr>
              <a:t>it </a:t>
            </a:r>
            <a:r>
              <a:rPr lang="en-US" sz="2244" spc="-25" dirty="0">
                <a:solidFill>
                  <a:prstClr val="black"/>
                </a:solidFill>
                <a:latin typeface="Constantia"/>
                <a:cs typeface="Constantia"/>
              </a:rPr>
              <a:t>saves</a:t>
            </a:r>
            <a:r>
              <a:rPr lang="en-US" sz="2244" spc="-388" dirty="0">
                <a:solidFill>
                  <a:prstClr val="black"/>
                </a:solidFill>
                <a:latin typeface="Constantia"/>
                <a:cs typeface="Constantia"/>
              </a:rPr>
              <a:t>  </a:t>
            </a:r>
            <a:r>
              <a:rPr lang="en-US" sz="2244" spc="-5" dirty="0">
                <a:solidFill>
                  <a:prstClr val="black"/>
                </a:solidFill>
                <a:latin typeface="Constantia"/>
                <a:cs typeface="Constantia"/>
              </a:rPr>
              <a:t>time.</a:t>
            </a:r>
            <a:endParaRPr lang="en-US" sz="2244" dirty="0">
              <a:solidFill>
                <a:prstClr val="black"/>
              </a:solidFill>
              <a:latin typeface="Constantia"/>
              <a:cs typeface="Constantia"/>
            </a:endParaRPr>
          </a:p>
          <a:p>
            <a:pPr marL="479251" indent="-466298" defTabSz="932597">
              <a:lnSpc>
                <a:spcPts val="2932"/>
              </a:lnSpc>
              <a:buClr>
                <a:srgbClr val="0AD0D9"/>
              </a:buClr>
              <a:buSzPct val="93750"/>
              <a:buFontTx/>
              <a:buAutoNum type="arabicPeriod" startAt="2"/>
              <a:tabLst>
                <a:tab pos="479251" algn="l"/>
                <a:tab pos="479898" algn="l"/>
              </a:tabLst>
            </a:pPr>
            <a:r>
              <a:rPr lang="en-US" sz="2448" spc="-10" dirty="0">
                <a:solidFill>
                  <a:prstClr val="black"/>
                </a:solidFill>
                <a:latin typeface="Constantia"/>
                <a:cs typeface="Constantia"/>
              </a:rPr>
              <a:t>Inter-developer</a:t>
            </a:r>
            <a:r>
              <a:rPr lang="en-US" sz="2448" spc="-138" dirty="0">
                <a:solidFill>
                  <a:prstClr val="black"/>
                </a:solidFill>
                <a:latin typeface="Constantia"/>
                <a:cs typeface="Constantia"/>
              </a:rPr>
              <a:t> </a:t>
            </a:r>
            <a:r>
              <a:rPr lang="en-US" sz="2448" dirty="0">
                <a:solidFill>
                  <a:prstClr val="black"/>
                </a:solidFill>
                <a:latin typeface="Constantia"/>
                <a:cs typeface="Constantia"/>
              </a:rPr>
              <a:t>Duplication</a:t>
            </a:r>
          </a:p>
          <a:p>
            <a:pPr marL="665770" marR="5181" lvl="1" indent="-251931" defTabSz="932597">
              <a:lnSpc>
                <a:spcPct val="80000"/>
              </a:lnSpc>
              <a:spcBef>
                <a:spcPts val="546"/>
              </a:spcBef>
              <a:buClr>
                <a:srgbClr val="0E6EC5"/>
              </a:buClr>
              <a:buSzPct val="84090"/>
              <a:buFont typeface="Wingdings 2"/>
              <a:buChar char=""/>
              <a:tabLst>
                <a:tab pos="666418" algn="l"/>
              </a:tabLst>
            </a:pPr>
            <a:r>
              <a:rPr lang="en-US" sz="2244" spc="-15" dirty="0">
                <a:solidFill>
                  <a:prstClr val="black"/>
                </a:solidFill>
                <a:latin typeface="Constantia"/>
                <a:cs typeface="Constantia"/>
              </a:rPr>
              <a:t>Multiple</a:t>
            </a:r>
            <a:r>
              <a:rPr lang="en-US" sz="2244" spc="-102" dirty="0">
                <a:solidFill>
                  <a:prstClr val="black"/>
                </a:solidFill>
                <a:latin typeface="Constantia"/>
                <a:cs typeface="Constantia"/>
              </a:rPr>
              <a:t> </a:t>
            </a:r>
            <a:r>
              <a:rPr lang="en-US" sz="2244" spc="-5" dirty="0">
                <a:solidFill>
                  <a:prstClr val="black"/>
                </a:solidFill>
                <a:latin typeface="Constantia"/>
                <a:cs typeface="Constantia"/>
              </a:rPr>
              <a:t>people</a:t>
            </a:r>
            <a:r>
              <a:rPr lang="en-US" sz="2244" spc="-116" dirty="0">
                <a:solidFill>
                  <a:prstClr val="black"/>
                </a:solidFill>
                <a:latin typeface="Constantia"/>
                <a:cs typeface="Constantia"/>
              </a:rPr>
              <a:t> </a:t>
            </a:r>
            <a:r>
              <a:rPr lang="en-US" sz="2244" spc="-5" dirty="0">
                <a:solidFill>
                  <a:prstClr val="black"/>
                </a:solidFill>
                <a:latin typeface="Constantia"/>
                <a:cs typeface="Constantia"/>
              </a:rPr>
              <a:t>on</a:t>
            </a:r>
            <a:r>
              <a:rPr lang="en-US" sz="2244" spc="-92" dirty="0">
                <a:solidFill>
                  <a:prstClr val="black"/>
                </a:solidFill>
                <a:latin typeface="Constantia"/>
                <a:cs typeface="Constantia"/>
              </a:rPr>
              <a:t> </a:t>
            </a:r>
            <a:r>
              <a:rPr lang="en-US" sz="2244" spc="-5" dirty="0">
                <a:solidFill>
                  <a:prstClr val="black"/>
                </a:solidFill>
                <a:latin typeface="Constantia"/>
                <a:cs typeface="Constantia"/>
              </a:rPr>
              <a:t>a</a:t>
            </a:r>
            <a:r>
              <a:rPr lang="en-US" sz="2244" spc="-82" dirty="0">
                <a:solidFill>
                  <a:prstClr val="black"/>
                </a:solidFill>
                <a:latin typeface="Constantia"/>
                <a:cs typeface="Constantia"/>
              </a:rPr>
              <a:t> </a:t>
            </a:r>
            <a:r>
              <a:rPr lang="en-US" sz="2244" spc="-15" dirty="0">
                <a:solidFill>
                  <a:prstClr val="black"/>
                </a:solidFill>
                <a:latin typeface="Constantia"/>
                <a:cs typeface="Constantia"/>
              </a:rPr>
              <a:t>team</a:t>
            </a:r>
            <a:r>
              <a:rPr lang="en-US" sz="2244" spc="-36" dirty="0">
                <a:solidFill>
                  <a:prstClr val="black"/>
                </a:solidFill>
                <a:latin typeface="Constantia"/>
                <a:cs typeface="Constantia"/>
              </a:rPr>
              <a:t> </a:t>
            </a:r>
            <a:r>
              <a:rPr lang="en-US" sz="2244" spc="-5" dirty="0">
                <a:solidFill>
                  <a:prstClr val="black"/>
                </a:solidFill>
                <a:latin typeface="Constantia"/>
                <a:cs typeface="Constantia"/>
              </a:rPr>
              <a:t>(or</a:t>
            </a:r>
            <a:r>
              <a:rPr lang="en-US" sz="2244" spc="-138" dirty="0">
                <a:solidFill>
                  <a:prstClr val="black"/>
                </a:solidFill>
                <a:latin typeface="Constantia"/>
                <a:cs typeface="Constantia"/>
              </a:rPr>
              <a:t> </a:t>
            </a:r>
            <a:r>
              <a:rPr lang="en-US" sz="2244" spc="-5" dirty="0">
                <a:solidFill>
                  <a:prstClr val="black"/>
                </a:solidFill>
                <a:latin typeface="Constantia"/>
                <a:cs typeface="Constantia"/>
              </a:rPr>
              <a:t>on</a:t>
            </a:r>
            <a:r>
              <a:rPr lang="en-US" sz="2244" spc="-92" dirty="0">
                <a:solidFill>
                  <a:prstClr val="black"/>
                </a:solidFill>
                <a:latin typeface="Constantia"/>
                <a:cs typeface="Constantia"/>
              </a:rPr>
              <a:t> </a:t>
            </a:r>
            <a:r>
              <a:rPr lang="en-US" sz="2244" spc="-10" dirty="0">
                <a:solidFill>
                  <a:prstClr val="black"/>
                </a:solidFill>
                <a:latin typeface="Constantia"/>
                <a:cs typeface="Constantia"/>
              </a:rPr>
              <a:t>different</a:t>
            </a:r>
            <a:r>
              <a:rPr lang="en-US" sz="2244" spc="-116" dirty="0">
                <a:solidFill>
                  <a:prstClr val="black"/>
                </a:solidFill>
                <a:latin typeface="Constantia"/>
                <a:cs typeface="Constantia"/>
              </a:rPr>
              <a:t> </a:t>
            </a:r>
            <a:r>
              <a:rPr lang="en-US" sz="2244" spc="-10" dirty="0">
                <a:solidFill>
                  <a:prstClr val="black"/>
                </a:solidFill>
                <a:latin typeface="Constantia"/>
                <a:cs typeface="Constantia"/>
              </a:rPr>
              <a:t>teams)</a:t>
            </a:r>
            <a:r>
              <a:rPr lang="en-US" sz="2244" spc="-66" dirty="0">
                <a:solidFill>
                  <a:prstClr val="black"/>
                </a:solidFill>
                <a:latin typeface="Constantia"/>
                <a:cs typeface="Constantia"/>
              </a:rPr>
              <a:t> </a:t>
            </a:r>
            <a:r>
              <a:rPr lang="en-US" sz="2244" spc="-15" dirty="0">
                <a:solidFill>
                  <a:prstClr val="black"/>
                </a:solidFill>
                <a:latin typeface="Constantia"/>
                <a:cs typeface="Constantia"/>
              </a:rPr>
              <a:t>duplicate</a:t>
            </a:r>
            <a:r>
              <a:rPr lang="en-US" sz="2244" spc="-116" dirty="0">
                <a:solidFill>
                  <a:prstClr val="black"/>
                </a:solidFill>
                <a:latin typeface="Constantia"/>
                <a:cs typeface="Constantia"/>
              </a:rPr>
              <a:t> </a:t>
            </a:r>
            <a:r>
              <a:rPr lang="en-US" sz="2244" spc="-5" dirty="0">
                <a:solidFill>
                  <a:prstClr val="black"/>
                </a:solidFill>
                <a:latin typeface="Constantia"/>
                <a:cs typeface="Constantia"/>
              </a:rPr>
              <a:t>a  </a:t>
            </a:r>
            <a:r>
              <a:rPr lang="en-US" sz="2244" spc="-15" dirty="0">
                <a:solidFill>
                  <a:prstClr val="black"/>
                </a:solidFill>
                <a:latin typeface="Constantia"/>
                <a:cs typeface="Constantia"/>
              </a:rPr>
              <a:t>piece </a:t>
            </a:r>
            <a:r>
              <a:rPr lang="en-US" sz="2244" spc="-5" dirty="0">
                <a:solidFill>
                  <a:prstClr val="black"/>
                </a:solidFill>
                <a:latin typeface="Constantia"/>
                <a:cs typeface="Constantia"/>
              </a:rPr>
              <a:t>of</a:t>
            </a:r>
            <a:r>
              <a:rPr lang="en-US" sz="2244" spc="-112" dirty="0">
                <a:solidFill>
                  <a:prstClr val="black"/>
                </a:solidFill>
                <a:latin typeface="Constantia"/>
                <a:cs typeface="Constantia"/>
              </a:rPr>
              <a:t> </a:t>
            </a:r>
            <a:r>
              <a:rPr lang="en-US" sz="2244" spc="-5" dirty="0">
                <a:solidFill>
                  <a:prstClr val="black"/>
                </a:solidFill>
                <a:latin typeface="Constantia"/>
                <a:cs typeface="Constantia"/>
              </a:rPr>
              <a:t>information.</a:t>
            </a:r>
            <a:endParaRPr lang="en-US" sz="2244" dirty="0">
              <a:solidFill>
                <a:prstClr val="black"/>
              </a:solidFill>
              <a:latin typeface="Constantia"/>
              <a:cs typeface="Constantia"/>
            </a:endParaRPr>
          </a:p>
          <a:p>
            <a:pPr marL="292732" indent="-279779" defTabSz="932597">
              <a:spcBef>
                <a:spcPts val="1336"/>
              </a:spcBef>
              <a:buClr>
                <a:srgbClr val="0AD0D9"/>
              </a:buClr>
              <a:buSzPct val="93750"/>
              <a:buFont typeface="Wingdings 2"/>
              <a:buChar char=""/>
              <a:tabLst>
                <a:tab pos="292732" algn="l"/>
                <a:tab pos="1499926" algn="l"/>
              </a:tabLst>
            </a:pPr>
            <a:r>
              <a:rPr lang="en-US" sz="2448" spc="-10" dirty="0">
                <a:solidFill>
                  <a:prstClr val="black"/>
                </a:solidFill>
                <a:latin typeface="Constantia"/>
                <a:cs typeface="Constantia"/>
              </a:rPr>
              <a:t>Beware:	</a:t>
            </a:r>
            <a:r>
              <a:rPr lang="en-US" sz="2448" dirty="0">
                <a:solidFill>
                  <a:prstClr val="black"/>
                </a:solidFill>
                <a:latin typeface="Constantia"/>
                <a:cs typeface="Constantia"/>
              </a:rPr>
              <a:t>Duplication </a:t>
            </a:r>
            <a:r>
              <a:rPr lang="en-US" sz="2448" spc="-5" dirty="0">
                <a:solidFill>
                  <a:prstClr val="black"/>
                </a:solidFill>
                <a:latin typeface="Constantia"/>
                <a:cs typeface="Constantia"/>
              </a:rPr>
              <a:t>can be</a:t>
            </a:r>
            <a:r>
              <a:rPr lang="en-US" sz="2448" spc="-337" dirty="0">
                <a:solidFill>
                  <a:prstClr val="black"/>
                </a:solidFill>
                <a:latin typeface="Constantia"/>
                <a:cs typeface="Constantia"/>
              </a:rPr>
              <a:t> </a:t>
            </a:r>
            <a:r>
              <a:rPr lang="en-US" sz="2448" dirty="0">
                <a:solidFill>
                  <a:prstClr val="black"/>
                </a:solidFill>
                <a:latin typeface="Constantia"/>
                <a:cs typeface="Constantia"/>
              </a:rPr>
              <a:t>subtle…</a:t>
            </a:r>
          </a:p>
          <a:p>
            <a:pPr marL="665770" lvl="1" indent="-251931" defTabSz="932597">
              <a:spcBef>
                <a:spcPts val="5"/>
              </a:spcBef>
              <a:buClr>
                <a:srgbClr val="0E6EC5"/>
              </a:buClr>
              <a:buSzPct val="84090"/>
              <a:buFont typeface="Wingdings 2"/>
              <a:buChar char=""/>
              <a:tabLst>
                <a:tab pos="666418" algn="l"/>
              </a:tabLst>
            </a:pPr>
            <a:r>
              <a:rPr lang="en-US" sz="2244" b="1" i="1" spc="-10" dirty="0">
                <a:solidFill>
                  <a:srgbClr val="FF0000"/>
                </a:solidFill>
                <a:latin typeface="Constantia"/>
                <a:cs typeface="Constantia"/>
              </a:rPr>
              <a:t>Identical code </a:t>
            </a:r>
            <a:r>
              <a:rPr lang="en-US" sz="2244" spc="-5" dirty="0">
                <a:solidFill>
                  <a:prstClr val="black"/>
                </a:solidFill>
                <a:latin typeface="Constantia"/>
                <a:cs typeface="Constantia"/>
              </a:rPr>
              <a:t>in </a:t>
            </a:r>
            <a:r>
              <a:rPr lang="en-US" sz="2244" spc="-10" dirty="0">
                <a:solidFill>
                  <a:prstClr val="black"/>
                </a:solidFill>
                <a:latin typeface="Constantia"/>
                <a:cs typeface="Constantia"/>
              </a:rPr>
              <a:t>different</a:t>
            </a:r>
            <a:r>
              <a:rPr lang="en-US" sz="2244" spc="-194" dirty="0">
                <a:solidFill>
                  <a:prstClr val="black"/>
                </a:solidFill>
                <a:latin typeface="Constantia"/>
                <a:cs typeface="Constantia"/>
              </a:rPr>
              <a:t> </a:t>
            </a:r>
            <a:r>
              <a:rPr lang="en-US" sz="2244" spc="-10" dirty="0">
                <a:solidFill>
                  <a:prstClr val="black"/>
                </a:solidFill>
                <a:latin typeface="Constantia"/>
                <a:cs typeface="Constantia"/>
              </a:rPr>
              <a:t>locations</a:t>
            </a:r>
            <a:endParaRPr lang="en-US" sz="2244" dirty="0">
              <a:solidFill>
                <a:prstClr val="black"/>
              </a:solidFill>
              <a:latin typeface="Constantia"/>
              <a:cs typeface="Constantia"/>
            </a:endParaRPr>
          </a:p>
          <a:p>
            <a:pPr marL="665770" lvl="1" indent="-251931" defTabSz="932597">
              <a:buClr>
                <a:srgbClr val="0E6EC5"/>
              </a:buClr>
              <a:buSzPct val="84090"/>
              <a:buFont typeface="Wingdings 2"/>
              <a:buChar char=""/>
              <a:tabLst>
                <a:tab pos="666418" algn="l"/>
              </a:tabLst>
            </a:pPr>
            <a:r>
              <a:rPr lang="en-US" sz="2244" b="1" i="1" spc="-15" dirty="0">
                <a:solidFill>
                  <a:srgbClr val="FF0000"/>
                </a:solidFill>
                <a:latin typeface="Constantia"/>
                <a:cs typeface="Constantia"/>
              </a:rPr>
              <a:t>Identical </a:t>
            </a:r>
            <a:r>
              <a:rPr lang="en-US" sz="2244" b="1" i="1" spc="-5" dirty="0">
                <a:solidFill>
                  <a:srgbClr val="FF0000"/>
                </a:solidFill>
                <a:latin typeface="Constantia"/>
                <a:cs typeface="Constantia"/>
              </a:rPr>
              <a:t>functionality </a:t>
            </a:r>
            <a:r>
              <a:rPr lang="en-US" sz="2244" spc="-5" dirty="0">
                <a:solidFill>
                  <a:prstClr val="black"/>
                </a:solidFill>
                <a:latin typeface="Constantia"/>
                <a:cs typeface="Constantia"/>
              </a:rPr>
              <a:t>in </a:t>
            </a:r>
            <a:r>
              <a:rPr lang="en-US" sz="2244" spc="-10" dirty="0">
                <a:solidFill>
                  <a:prstClr val="black"/>
                </a:solidFill>
                <a:latin typeface="Constantia"/>
                <a:cs typeface="Constantia"/>
              </a:rPr>
              <a:t>different</a:t>
            </a:r>
            <a:r>
              <a:rPr lang="en-US" sz="2244" spc="-76" dirty="0">
                <a:solidFill>
                  <a:prstClr val="black"/>
                </a:solidFill>
                <a:latin typeface="Constantia"/>
                <a:cs typeface="Constantia"/>
              </a:rPr>
              <a:t> </a:t>
            </a:r>
            <a:r>
              <a:rPr lang="en-US" sz="2244" spc="-5" dirty="0">
                <a:solidFill>
                  <a:prstClr val="black"/>
                </a:solidFill>
                <a:latin typeface="Constantia"/>
                <a:cs typeface="Constantia"/>
              </a:rPr>
              <a:t>locations</a:t>
            </a:r>
            <a:endParaRPr lang="en-US" sz="2244" dirty="0">
              <a:solidFill>
                <a:prstClr val="black"/>
              </a:solidFill>
              <a:latin typeface="Constantia"/>
              <a:cs typeface="Constantia"/>
            </a:endParaRPr>
          </a:p>
          <a:p>
            <a:pPr marL="665770" lvl="1" indent="-251931" defTabSz="932597">
              <a:buClr>
                <a:srgbClr val="0E6EC5"/>
              </a:buClr>
              <a:buSzPct val="84090"/>
              <a:buFont typeface="Wingdings 2"/>
              <a:buChar char=""/>
              <a:tabLst>
                <a:tab pos="666418" algn="l"/>
              </a:tabLst>
            </a:pPr>
            <a:r>
              <a:rPr lang="en-US" sz="2244" spc="-5" dirty="0">
                <a:solidFill>
                  <a:prstClr val="black"/>
                </a:solidFill>
                <a:latin typeface="Constantia"/>
                <a:cs typeface="Constantia"/>
              </a:rPr>
              <a:t>Either </a:t>
            </a:r>
            <a:r>
              <a:rPr lang="en-US" sz="2244" spc="-10" dirty="0">
                <a:solidFill>
                  <a:prstClr val="black"/>
                </a:solidFill>
                <a:latin typeface="Constantia"/>
                <a:cs typeface="Constantia"/>
              </a:rPr>
              <a:t>can </a:t>
            </a:r>
            <a:r>
              <a:rPr lang="en-US" sz="2244" spc="-5" dirty="0">
                <a:solidFill>
                  <a:prstClr val="black"/>
                </a:solidFill>
                <a:latin typeface="Constantia"/>
                <a:cs typeface="Constantia"/>
              </a:rPr>
              <a:t>lead </a:t>
            </a:r>
            <a:r>
              <a:rPr lang="en-US" sz="2244" spc="-20" dirty="0">
                <a:solidFill>
                  <a:prstClr val="black"/>
                </a:solidFill>
                <a:latin typeface="Constantia"/>
                <a:cs typeface="Constantia"/>
              </a:rPr>
              <a:t>to </a:t>
            </a:r>
            <a:r>
              <a:rPr lang="en-US" sz="2244" spc="-5" dirty="0">
                <a:solidFill>
                  <a:prstClr val="black"/>
                </a:solidFill>
                <a:latin typeface="Constantia"/>
                <a:cs typeface="Constantia"/>
              </a:rPr>
              <a:t>a</a:t>
            </a:r>
            <a:r>
              <a:rPr lang="en-US" sz="2244" spc="-357" dirty="0">
                <a:solidFill>
                  <a:prstClr val="black"/>
                </a:solidFill>
                <a:latin typeface="Constantia"/>
                <a:cs typeface="Constantia"/>
              </a:rPr>
              <a:t> </a:t>
            </a:r>
            <a:r>
              <a:rPr lang="en-US" sz="2244" b="1" i="1" spc="-10" dirty="0">
                <a:solidFill>
                  <a:srgbClr val="FF0000"/>
                </a:solidFill>
                <a:latin typeface="Constantia"/>
                <a:cs typeface="Constantia"/>
              </a:rPr>
              <a:t>maintenance nightmare!</a:t>
            </a:r>
            <a:endParaRPr lang="en-US" sz="2244" dirty="0">
              <a:solidFill>
                <a:prstClr val="black"/>
              </a:solidFill>
              <a:latin typeface="Constantia"/>
              <a:cs typeface="Constantia"/>
            </a:endParaRPr>
          </a:p>
        </p:txBody>
      </p:sp>
    </p:spTree>
    <p:extLst>
      <p:ext uri="{BB962C8B-B14F-4D97-AF65-F5344CB8AC3E}">
        <p14:creationId xmlns:p14="http://schemas.microsoft.com/office/powerpoint/2010/main" val="34130975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a:t>
            </a:r>
          </a:p>
        </p:txBody>
      </p:sp>
      <p:sp>
        <p:nvSpPr>
          <p:cNvPr id="4" name="Text Placeholder 3"/>
          <p:cNvSpPr>
            <a:spLocks noGrp="1"/>
          </p:cNvSpPr>
          <p:nvPr>
            <p:ph type="body" sz="quarter" idx="10"/>
          </p:nvPr>
        </p:nvSpPr>
        <p:spPr>
          <a:xfrm>
            <a:off x="808037" y="1135062"/>
            <a:ext cx="9973120" cy="6159571"/>
          </a:xfrm>
        </p:spPr>
        <p:txBody>
          <a:bodyPr/>
          <a:lstStyle/>
          <a:p>
            <a:pPr marL="479251" indent="-466298" defTabSz="932597">
              <a:buClr>
                <a:srgbClr val="0AD0D9"/>
              </a:buClr>
              <a:buSzPct val="93750"/>
              <a:buFontTx/>
              <a:buAutoNum type="arabicPeriod"/>
              <a:tabLst>
                <a:tab pos="479251" algn="l"/>
                <a:tab pos="479898" algn="l"/>
              </a:tabLst>
            </a:pPr>
            <a:r>
              <a:rPr lang="en-US" sz="2448" spc="-15" dirty="0">
                <a:solidFill>
                  <a:prstClr val="black"/>
                </a:solidFill>
                <a:latin typeface="Constantia"/>
                <a:cs typeface="Constantia"/>
              </a:rPr>
              <a:t>Inadvertent</a:t>
            </a:r>
            <a:r>
              <a:rPr lang="en-US" sz="2448" spc="-116" dirty="0">
                <a:solidFill>
                  <a:prstClr val="black"/>
                </a:solidFill>
                <a:latin typeface="Constantia"/>
                <a:cs typeface="Constantia"/>
              </a:rPr>
              <a:t> </a:t>
            </a:r>
            <a:r>
              <a:rPr lang="en-US" sz="2448" dirty="0">
                <a:solidFill>
                  <a:prstClr val="black"/>
                </a:solidFill>
                <a:latin typeface="Constantia"/>
                <a:cs typeface="Constantia"/>
              </a:rPr>
              <a:t>Duplication</a:t>
            </a:r>
          </a:p>
          <a:p>
            <a:pPr marL="665770" lvl="1" indent="-251931" defTabSz="932597">
              <a:lnSpc>
                <a:spcPts val="2422"/>
              </a:lnSpc>
              <a:spcBef>
                <a:spcPts val="5"/>
              </a:spcBef>
              <a:buClr>
                <a:srgbClr val="0E6EC5"/>
              </a:buClr>
              <a:buSzPct val="84090"/>
              <a:buFont typeface="Wingdings 2"/>
              <a:buChar char=""/>
              <a:tabLst>
                <a:tab pos="666418" algn="l"/>
              </a:tabLst>
            </a:pPr>
            <a:r>
              <a:rPr lang="en-US" sz="2244" spc="-10" dirty="0">
                <a:solidFill>
                  <a:prstClr val="black"/>
                </a:solidFill>
                <a:latin typeface="Constantia"/>
                <a:cs typeface="Constantia"/>
              </a:rPr>
              <a:t>Developers </a:t>
            </a:r>
            <a:r>
              <a:rPr lang="en-US" sz="2244" b="1" i="1" spc="-5" dirty="0">
                <a:solidFill>
                  <a:srgbClr val="FF0000"/>
                </a:solidFill>
                <a:latin typeface="Constantia"/>
                <a:cs typeface="Constantia"/>
              </a:rPr>
              <a:t>don't </a:t>
            </a:r>
            <a:r>
              <a:rPr lang="en-US" sz="2244" b="1" i="1" spc="-15" dirty="0">
                <a:solidFill>
                  <a:srgbClr val="FF0000"/>
                </a:solidFill>
                <a:latin typeface="Constantia"/>
                <a:cs typeface="Constantia"/>
              </a:rPr>
              <a:t>realize </a:t>
            </a:r>
            <a:r>
              <a:rPr lang="en-US" sz="2244" spc="-5" dirty="0">
                <a:solidFill>
                  <a:prstClr val="black"/>
                </a:solidFill>
                <a:latin typeface="Constantia"/>
                <a:cs typeface="Constantia"/>
              </a:rPr>
              <a:t>that they </a:t>
            </a:r>
            <a:r>
              <a:rPr lang="en-US" sz="2244" spc="-15" dirty="0">
                <a:solidFill>
                  <a:prstClr val="black"/>
                </a:solidFill>
                <a:latin typeface="Constantia"/>
                <a:cs typeface="Constantia"/>
              </a:rPr>
              <a:t>are</a:t>
            </a:r>
            <a:r>
              <a:rPr lang="en-US" sz="2244" spc="-362" dirty="0">
                <a:solidFill>
                  <a:prstClr val="black"/>
                </a:solidFill>
                <a:latin typeface="Constantia"/>
                <a:cs typeface="Constantia"/>
              </a:rPr>
              <a:t>  </a:t>
            </a:r>
            <a:r>
              <a:rPr lang="en-US" sz="2244" spc="-5" dirty="0">
                <a:solidFill>
                  <a:prstClr val="black"/>
                </a:solidFill>
                <a:latin typeface="Constantia"/>
                <a:cs typeface="Constantia"/>
              </a:rPr>
              <a:t>duplicating</a:t>
            </a:r>
            <a:endParaRPr lang="en-US" sz="2244" dirty="0">
              <a:solidFill>
                <a:prstClr val="black"/>
              </a:solidFill>
              <a:latin typeface="Constantia"/>
              <a:cs typeface="Constantia"/>
            </a:endParaRPr>
          </a:p>
          <a:p>
            <a:pPr marL="665770" defTabSz="932597">
              <a:lnSpc>
                <a:spcPts val="2422"/>
              </a:lnSpc>
            </a:pPr>
            <a:r>
              <a:rPr lang="en-US" sz="2244" spc="-20" dirty="0">
                <a:solidFill>
                  <a:prstClr val="black"/>
                </a:solidFill>
                <a:latin typeface="Constantia"/>
                <a:cs typeface="Constantia"/>
              </a:rPr>
              <a:t>functionality.</a:t>
            </a:r>
            <a:endParaRPr lang="en-US" sz="2244" dirty="0">
              <a:solidFill>
                <a:prstClr val="black"/>
              </a:solidFill>
              <a:latin typeface="Constantia"/>
              <a:cs typeface="Constantia"/>
            </a:endParaRPr>
          </a:p>
          <a:p>
            <a:pPr marL="479251" indent="-466298" defTabSz="932597">
              <a:lnSpc>
                <a:spcPts val="2932"/>
              </a:lnSpc>
              <a:buClr>
                <a:srgbClr val="0AD0D9"/>
              </a:buClr>
              <a:buSzPct val="93750"/>
              <a:buFontTx/>
              <a:buAutoNum type="arabicPeriod" startAt="2"/>
              <a:tabLst>
                <a:tab pos="479251" algn="l"/>
                <a:tab pos="479898" algn="l"/>
              </a:tabLst>
            </a:pPr>
            <a:r>
              <a:rPr lang="en-US" sz="2448" spc="-10" dirty="0">
                <a:solidFill>
                  <a:prstClr val="black"/>
                </a:solidFill>
                <a:latin typeface="Constantia"/>
                <a:cs typeface="Constantia"/>
              </a:rPr>
              <a:t>“Cutting-Corners”</a:t>
            </a:r>
            <a:r>
              <a:rPr lang="en-US" sz="2448" spc="-76" dirty="0">
                <a:solidFill>
                  <a:prstClr val="black"/>
                </a:solidFill>
                <a:latin typeface="Constantia"/>
                <a:cs typeface="Constantia"/>
              </a:rPr>
              <a:t> </a:t>
            </a:r>
            <a:r>
              <a:rPr lang="en-US" sz="2448" dirty="0">
                <a:solidFill>
                  <a:prstClr val="black"/>
                </a:solidFill>
                <a:latin typeface="Constantia"/>
                <a:cs typeface="Constantia"/>
              </a:rPr>
              <a:t>Duplication</a:t>
            </a:r>
          </a:p>
          <a:p>
            <a:pPr marL="665770" lvl="1" indent="-251931" defTabSz="932597">
              <a:lnSpc>
                <a:spcPts val="2687"/>
              </a:lnSpc>
              <a:spcBef>
                <a:spcPts val="5"/>
              </a:spcBef>
              <a:buClr>
                <a:srgbClr val="0E6EC5"/>
              </a:buClr>
              <a:buSzPct val="84090"/>
              <a:buFont typeface="Wingdings 2"/>
              <a:buChar char=""/>
              <a:tabLst>
                <a:tab pos="666418" algn="l"/>
              </a:tabLst>
            </a:pPr>
            <a:r>
              <a:rPr lang="en-US" sz="2244" spc="-10" dirty="0">
                <a:solidFill>
                  <a:prstClr val="black"/>
                </a:solidFill>
                <a:latin typeface="Constantia"/>
                <a:cs typeface="Constantia"/>
              </a:rPr>
              <a:t>Developers </a:t>
            </a:r>
            <a:r>
              <a:rPr lang="en-US" sz="2244" spc="-20" dirty="0">
                <a:solidFill>
                  <a:prstClr val="black"/>
                </a:solidFill>
                <a:latin typeface="Constantia"/>
                <a:cs typeface="Constantia"/>
              </a:rPr>
              <a:t>are </a:t>
            </a:r>
            <a:r>
              <a:rPr lang="en-US" sz="2244" b="1" i="1" spc="-15" dirty="0">
                <a:solidFill>
                  <a:srgbClr val="FF0000"/>
                </a:solidFill>
                <a:latin typeface="Constantia"/>
                <a:cs typeface="Constantia"/>
              </a:rPr>
              <a:t>pressured </a:t>
            </a:r>
            <a:r>
              <a:rPr lang="en-US" sz="2244" spc="-5" dirty="0">
                <a:solidFill>
                  <a:prstClr val="black"/>
                </a:solidFill>
                <a:latin typeface="Constantia"/>
                <a:cs typeface="Constantia"/>
              </a:rPr>
              <a:t>and </a:t>
            </a:r>
            <a:r>
              <a:rPr lang="en-US" sz="2244" spc="-10" dirty="0">
                <a:solidFill>
                  <a:prstClr val="black"/>
                </a:solidFill>
                <a:latin typeface="Constantia"/>
                <a:cs typeface="Constantia"/>
              </a:rPr>
              <a:t>duplication, </a:t>
            </a:r>
            <a:r>
              <a:rPr lang="en-US" sz="2244" spc="-5" dirty="0">
                <a:solidFill>
                  <a:prstClr val="black"/>
                </a:solidFill>
                <a:latin typeface="Constantia"/>
                <a:cs typeface="Constantia"/>
              </a:rPr>
              <a:t>it </a:t>
            </a:r>
            <a:r>
              <a:rPr lang="en-US" sz="2244" spc="-25" dirty="0">
                <a:solidFill>
                  <a:prstClr val="black"/>
                </a:solidFill>
                <a:latin typeface="Constantia"/>
                <a:cs typeface="Constantia"/>
              </a:rPr>
              <a:t>saves</a:t>
            </a:r>
            <a:r>
              <a:rPr lang="en-US" sz="2244" spc="-388" dirty="0">
                <a:solidFill>
                  <a:prstClr val="black"/>
                </a:solidFill>
                <a:latin typeface="Constantia"/>
                <a:cs typeface="Constantia"/>
              </a:rPr>
              <a:t>  </a:t>
            </a:r>
            <a:r>
              <a:rPr lang="en-US" sz="2244" spc="-5" dirty="0">
                <a:solidFill>
                  <a:prstClr val="black"/>
                </a:solidFill>
                <a:latin typeface="Constantia"/>
                <a:cs typeface="Constantia"/>
              </a:rPr>
              <a:t>time.</a:t>
            </a:r>
            <a:endParaRPr lang="en-US" sz="2244" dirty="0">
              <a:solidFill>
                <a:prstClr val="black"/>
              </a:solidFill>
              <a:latin typeface="Constantia"/>
              <a:cs typeface="Constantia"/>
            </a:endParaRPr>
          </a:p>
          <a:p>
            <a:pPr marL="479251" indent="-466298" defTabSz="932597">
              <a:lnSpc>
                <a:spcPts val="2932"/>
              </a:lnSpc>
              <a:buClr>
                <a:srgbClr val="0AD0D9"/>
              </a:buClr>
              <a:buSzPct val="93750"/>
              <a:buFontTx/>
              <a:buAutoNum type="arabicPeriod" startAt="2"/>
              <a:tabLst>
                <a:tab pos="479251" algn="l"/>
                <a:tab pos="479898" algn="l"/>
              </a:tabLst>
            </a:pPr>
            <a:r>
              <a:rPr lang="en-US" sz="2448" spc="-10" dirty="0">
                <a:solidFill>
                  <a:prstClr val="black"/>
                </a:solidFill>
                <a:latin typeface="Constantia"/>
                <a:cs typeface="Constantia"/>
              </a:rPr>
              <a:t>Inter-developer</a:t>
            </a:r>
            <a:r>
              <a:rPr lang="en-US" sz="2448" spc="-138" dirty="0">
                <a:solidFill>
                  <a:prstClr val="black"/>
                </a:solidFill>
                <a:latin typeface="Constantia"/>
                <a:cs typeface="Constantia"/>
              </a:rPr>
              <a:t> </a:t>
            </a:r>
            <a:r>
              <a:rPr lang="en-US" sz="2448" dirty="0">
                <a:solidFill>
                  <a:prstClr val="black"/>
                </a:solidFill>
                <a:latin typeface="Constantia"/>
                <a:cs typeface="Constantia"/>
              </a:rPr>
              <a:t>Duplication</a:t>
            </a:r>
          </a:p>
          <a:p>
            <a:pPr marL="665770" marR="5181" lvl="1" indent="-251931" defTabSz="932597">
              <a:lnSpc>
                <a:spcPct val="80000"/>
              </a:lnSpc>
              <a:spcBef>
                <a:spcPts val="546"/>
              </a:spcBef>
              <a:buClr>
                <a:srgbClr val="0E6EC5"/>
              </a:buClr>
              <a:buSzPct val="84090"/>
              <a:buFont typeface="Wingdings 2"/>
              <a:buChar char=""/>
              <a:tabLst>
                <a:tab pos="666418" algn="l"/>
              </a:tabLst>
            </a:pPr>
            <a:r>
              <a:rPr lang="en-US" sz="2244" spc="-15" dirty="0">
                <a:solidFill>
                  <a:prstClr val="black"/>
                </a:solidFill>
                <a:latin typeface="Constantia"/>
                <a:cs typeface="Constantia"/>
              </a:rPr>
              <a:t>Multiple</a:t>
            </a:r>
            <a:r>
              <a:rPr lang="en-US" sz="2244" spc="-102" dirty="0">
                <a:solidFill>
                  <a:prstClr val="black"/>
                </a:solidFill>
                <a:latin typeface="Constantia"/>
                <a:cs typeface="Constantia"/>
              </a:rPr>
              <a:t> </a:t>
            </a:r>
            <a:r>
              <a:rPr lang="en-US" sz="2244" spc="-5" dirty="0">
                <a:solidFill>
                  <a:prstClr val="black"/>
                </a:solidFill>
                <a:latin typeface="Constantia"/>
                <a:cs typeface="Constantia"/>
              </a:rPr>
              <a:t>people</a:t>
            </a:r>
            <a:r>
              <a:rPr lang="en-US" sz="2244" spc="-116" dirty="0">
                <a:solidFill>
                  <a:prstClr val="black"/>
                </a:solidFill>
                <a:latin typeface="Constantia"/>
                <a:cs typeface="Constantia"/>
              </a:rPr>
              <a:t> </a:t>
            </a:r>
            <a:r>
              <a:rPr lang="en-US" sz="2244" spc="-5" dirty="0">
                <a:solidFill>
                  <a:prstClr val="black"/>
                </a:solidFill>
                <a:latin typeface="Constantia"/>
                <a:cs typeface="Constantia"/>
              </a:rPr>
              <a:t>on</a:t>
            </a:r>
            <a:r>
              <a:rPr lang="en-US" sz="2244" spc="-92" dirty="0">
                <a:solidFill>
                  <a:prstClr val="black"/>
                </a:solidFill>
                <a:latin typeface="Constantia"/>
                <a:cs typeface="Constantia"/>
              </a:rPr>
              <a:t> </a:t>
            </a:r>
            <a:r>
              <a:rPr lang="en-US" sz="2244" spc="-5" dirty="0">
                <a:solidFill>
                  <a:prstClr val="black"/>
                </a:solidFill>
                <a:latin typeface="Constantia"/>
                <a:cs typeface="Constantia"/>
              </a:rPr>
              <a:t>a</a:t>
            </a:r>
            <a:r>
              <a:rPr lang="en-US" sz="2244" spc="-82" dirty="0">
                <a:solidFill>
                  <a:prstClr val="black"/>
                </a:solidFill>
                <a:latin typeface="Constantia"/>
                <a:cs typeface="Constantia"/>
              </a:rPr>
              <a:t> </a:t>
            </a:r>
            <a:r>
              <a:rPr lang="en-US" sz="2244" spc="-15" dirty="0">
                <a:solidFill>
                  <a:prstClr val="black"/>
                </a:solidFill>
                <a:latin typeface="Constantia"/>
                <a:cs typeface="Constantia"/>
              </a:rPr>
              <a:t>team</a:t>
            </a:r>
            <a:r>
              <a:rPr lang="en-US" sz="2244" spc="-36" dirty="0">
                <a:solidFill>
                  <a:prstClr val="black"/>
                </a:solidFill>
                <a:latin typeface="Constantia"/>
                <a:cs typeface="Constantia"/>
              </a:rPr>
              <a:t> </a:t>
            </a:r>
            <a:r>
              <a:rPr lang="en-US" sz="2244" spc="-5" dirty="0">
                <a:solidFill>
                  <a:prstClr val="black"/>
                </a:solidFill>
                <a:latin typeface="Constantia"/>
                <a:cs typeface="Constantia"/>
              </a:rPr>
              <a:t>(or</a:t>
            </a:r>
            <a:r>
              <a:rPr lang="en-US" sz="2244" spc="-138" dirty="0">
                <a:solidFill>
                  <a:prstClr val="black"/>
                </a:solidFill>
                <a:latin typeface="Constantia"/>
                <a:cs typeface="Constantia"/>
              </a:rPr>
              <a:t> </a:t>
            </a:r>
            <a:r>
              <a:rPr lang="en-US" sz="2244" spc="-5" dirty="0">
                <a:solidFill>
                  <a:prstClr val="black"/>
                </a:solidFill>
                <a:latin typeface="Constantia"/>
                <a:cs typeface="Constantia"/>
              </a:rPr>
              <a:t>on</a:t>
            </a:r>
            <a:r>
              <a:rPr lang="en-US" sz="2244" spc="-92" dirty="0">
                <a:solidFill>
                  <a:prstClr val="black"/>
                </a:solidFill>
                <a:latin typeface="Constantia"/>
                <a:cs typeface="Constantia"/>
              </a:rPr>
              <a:t> </a:t>
            </a:r>
            <a:r>
              <a:rPr lang="en-US" sz="2244" spc="-10" dirty="0">
                <a:solidFill>
                  <a:prstClr val="black"/>
                </a:solidFill>
                <a:latin typeface="Constantia"/>
                <a:cs typeface="Constantia"/>
              </a:rPr>
              <a:t>different</a:t>
            </a:r>
            <a:r>
              <a:rPr lang="en-US" sz="2244" spc="-116" dirty="0">
                <a:solidFill>
                  <a:prstClr val="black"/>
                </a:solidFill>
                <a:latin typeface="Constantia"/>
                <a:cs typeface="Constantia"/>
              </a:rPr>
              <a:t> </a:t>
            </a:r>
            <a:r>
              <a:rPr lang="en-US" sz="2244" spc="-10" dirty="0">
                <a:solidFill>
                  <a:prstClr val="black"/>
                </a:solidFill>
                <a:latin typeface="Constantia"/>
                <a:cs typeface="Constantia"/>
              </a:rPr>
              <a:t>teams)</a:t>
            </a:r>
            <a:r>
              <a:rPr lang="en-US" sz="2244" spc="-66" dirty="0">
                <a:solidFill>
                  <a:prstClr val="black"/>
                </a:solidFill>
                <a:latin typeface="Constantia"/>
                <a:cs typeface="Constantia"/>
              </a:rPr>
              <a:t> </a:t>
            </a:r>
            <a:r>
              <a:rPr lang="en-US" sz="2244" spc="-15" dirty="0">
                <a:solidFill>
                  <a:prstClr val="black"/>
                </a:solidFill>
                <a:latin typeface="Constantia"/>
                <a:cs typeface="Constantia"/>
              </a:rPr>
              <a:t>duplicate</a:t>
            </a:r>
            <a:r>
              <a:rPr lang="en-US" sz="2244" spc="-116" dirty="0">
                <a:solidFill>
                  <a:prstClr val="black"/>
                </a:solidFill>
                <a:latin typeface="Constantia"/>
                <a:cs typeface="Constantia"/>
              </a:rPr>
              <a:t> </a:t>
            </a:r>
            <a:r>
              <a:rPr lang="en-US" sz="2244" spc="-5" dirty="0">
                <a:solidFill>
                  <a:prstClr val="black"/>
                </a:solidFill>
                <a:latin typeface="Constantia"/>
                <a:cs typeface="Constantia"/>
              </a:rPr>
              <a:t>a  </a:t>
            </a:r>
            <a:r>
              <a:rPr lang="en-US" sz="2244" spc="-15" dirty="0">
                <a:solidFill>
                  <a:prstClr val="black"/>
                </a:solidFill>
                <a:latin typeface="Constantia"/>
                <a:cs typeface="Constantia"/>
              </a:rPr>
              <a:t>piece </a:t>
            </a:r>
            <a:r>
              <a:rPr lang="en-US" sz="2244" spc="-5" dirty="0">
                <a:solidFill>
                  <a:prstClr val="black"/>
                </a:solidFill>
                <a:latin typeface="Constantia"/>
                <a:cs typeface="Constantia"/>
              </a:rPr>
              <a:t>of</a:t>
            </a:r>
            <a:r>
              <a:rPr lang="en-US" sz="2244" spc="-112" dirty="0">
                <a:solidFill>
                  <a:prstClr val="black"/>
                </a:solidFill>
                <a:latin typeface="Constantia"/>
                <a:cs typeface="Constantia"/>
              </a:rPr>
              <a:t> </a:t>
            </a:r>
            <a:r>
              <a:rPr lang="en-US" sz="2244" spc="-5" dirty="0">
                <a:solidFill>
                  <a:prstClr val="black"/>
                </a:solidFill>
                <a:latin typeface="Constantia"/>
                <a:cs typeface="Constantia"/>
              </a:rPr>
              <a:t>information.</a:t>
            </a:r>
            <a:endParaRPr lang="en-US" sz="2244" dirty="0">
              <a:solidFill>
                <a:prstClr val="black"/>
              </a:solidFill>
              <a:latin typeface="Constantia"/>
              <a:cs typeface="Constantia"/>
            </a:endParaRPr>
          </a:p>
          <a:p>
            <a:pPr marL="292732" indent="-279779" defTabSz="932597">
              <a:spcBef>
                <a:spcPts val="1336"/>
              </a:spcBef>
              <a:buClr>
                <a:srgbClr val="0AD0D9"/>
              </a:buClr>
              <a:buSzPct val="93750"/>
              <a:buFont typeface="Wingdings 2"/>
              <a:buChar char=""/>
              <a:tabLst>
                <a:tab pos="292732" algn="l"/>
                <a:tab pos="1499926" algn="l"/>
              </a:tabLst>
            </a:pPr>
            <a:r>
              <a:rPr lang="en-US" sz="2448" spc="-10" dirty="0">
                <a:solidFill>
                  <a:prstClr val="black"/>
                </a:solidFill>
                <a:latin typeface="Constantia"/>
                <a:cs typeface="Constantia"/>
              </a:rPr>
              <a:t>Beware:	</a:t>
            </a:r>
            <a:r>
              <a:rPr lang="en-US" sz="2448" dirty="0">
                <a:solidFill>
                  <a:prstClr val="black"/>
                </a:solidFill>
                <a:latin typeface="Constantia"/>
                <a:cs typeface="Constantia"/>
              </a:rPr>
              <a:t>Duplication </a:t>
            </a:r>
            <a:r>
              <a:rPr lang="en-US" sz="2448" spc="-5" dirty="0">
                <a:solidFill>
                  <a:prstClr val="black"/>
                </a:solidFill>
                <a:latin typeface="Constantia"/>
                <a:cs typeface="Constantia"/>
              </a:rPr>
              <a:t>can be</a:t>
            </a:r>
            <a:r>
              <a:rPr lang="en-US" sz="2448" spc="-337" dirty="0">
                <a:solidFill>
                  <a:prstClr val="black"/>
                </a:solidFill>
                <a:latin typeface="Constantia"/>
                <a:cs typeface="Constantia"/>
              </a:rPr>
              <a:t> </a:t>
            </a:r>
            <a:r>
              <a:rPr lang="en-US" sz="2448" dirty="0">
                <a:solidFill>
                  <a:prstClr val="black"/>
                </a:solidFill>
                <a:latin typeface="Constantia"/>
                <a:cs typeface="Constantia"/>
              </a:rPr>
              <a:t>subtle…</a:t>
            </a:r>
          </a:p>
          <a:p>
            <a:pPr marL="665770" lvl="1" indent="-251931" defTabSz="932597">
              <a:spcBef>
                <a:spcPts val="5"/>
              </a:spcBef>
              <a:buClr>
                <a:srgbClr val="0E6EC5"/>
              </a:buClr>
              <a:buSzPct val="84090"/>
              <a:buFont typeface="Wingdings 2"/>
              <a:buChar char=""/>
              <a:tabLst>
                <a:tab pos="666418" algn="l"/>
              </a:tabLst>
            </a:pPr>
            <a:r>
              <a:rPr lang="en-US" sz="2244" b="1" i="1" spc="-10" dirty="0">
                <a:solidFill>
                  <a:srgbClr val="FF0000"/>
                </a:solidFill>
                <a:latin typeface="Constantia"/>
                <a:cs typeface="Constantia"/>
              </a:rPr>
              <a:t>Identical code </a:t>
            </a:r>
            <a:r>
              <a:rPr lang="en-US" sz="2244" spc="-5" dirty="0">
                <a:solidFill>
                  <a:prstClr val="black"/>
                </a:solidFill>
                <a:latin typeface="Constantia"/>
                <a:cs typeface="Constantia"/>
              </a:rPr>
              <a:t>in </a:t>
            </a:r>
            <a:r>
              <a:rPr lang="en-US" sz="2244" spc="-10" dirty="0">
                <a:solidFill>
                  <a:prstClr val="black"/>
                </a:solidFill>
                <a:latin typeface="Constantia"/>
                <a:cs typeface="Constantia"/>
              </a:rPr>
              <a:t>different</a:t>
            </a:r>
            <a:r>
              <a:rPr lang="en-US" sz="2244" spc="-194" dirty="0">
                <a:solidFill>
                  <a:prstClr val="black"/>
                </a:solidFill>
                <a:latin typeface="Constantia"/>
                <a:cs typeface="Constantia"/>
              </a:rPr>
              <a:t> </a:t>
            </a:r>
            <a:r>
              <a:rPr lang="en-US" sz="2244" spc="-10" dirty="0">
                <a:solidFill>
                  <a:prstClr val="black"/>
                </a:solidFill>
                <a:latin typeface="Constantia"/>
                <a:cs typeface="Constantia"/>
              </a:rPr>
              <a:t>locations</a:t>
            </a:r>
            <a:endParaRPr lang="en-US" sz="2244" dirty="0">
              <a:solidFill>
                <a:prstClr val="black"/>
              </a:solidFill>
              <a:latin typeface="Constantia"/>
              <a:cs typeface="Constantia"/>
            </a:endParaRPr>
          </a:p>
          <a:p>
            <a:pPr marL="665770" lvl="1" indent="-251931" defTabSz="932597">
              <a:buClr>
                <a:srgbClr val="0E6EC5"/>
              </a:buClr>
              <a:buSzPct val="84090"/>
              <a:buFont typeface="Wingdings 2"/>
              <a:buChar char=""/>
              <a:tabLst>
                <a:tab pos="666418" algn="l"/>
              </a:tabLst>
            </a:pPr>
            <a:r>
              <a:rPr lang="en-US" sz="2244" b="1" i="1" spc="-15" dirty="0">
                <a:solidFill>
                  <a:srgbClr val="FF0000"/>
                </a:solidFill>
                <a:latin typeface="Constantia"/>
                <a:cs typeface="Constantia"/>
              </a:rPr>
              <a:t>Identical </a:t>
            </a:r>
            <a:r>
              <a:rPr lang="en-US" sz="2244" b="1" i="1" spc="-5" dirty="0">
                <a:solidFill>
                  <a:srgbClr val="FF0000"/>
                </a:solidFill>
                <a:latin typeface="Constantia"/>
                <a:cs typeface="Constantia"/>
              </a:rPr>
              <a:t>functionality </a:t>
            </a:r>
            <a:r>
              <a:rPr lang="en-US" sz="2244" spc="-5" dirty="0">
                <a:solidFill>
                  <a:prstClr val="black"/>
                </a:solidFill>
                <a:latin typeface="Constantia"/>
                <a:cs typeface="Constantia"/>
              </a:rPr>
              <a:t>in </a:t>
            </a:r>
            <a:r>
              <a:rPr lang="en-US" sz="2244" spc="-10" dirty="0">
                <a:solidFill>
                  <a:prstClr val="black"/>
                </a:solidFill>
                <a:latin typeface="Constantia"/>
                <a:cs typeface="Constantia"/>
              </a:rPr>
              <a:t>different</a:t>
            </a:r>
            <a:r>
              <a:rPr lang="en-US" sz="2244" spc="-76" dirty="0">
                <a:solidFill>
                  <a:prstClr val="black"/>
                </a:solidFill>
                <a:latin typeface="Constantia"/>
                <a:cs typeface="Constantia"/>
              </a:rPr>
              <a:t> </a:t>
            </a:r>
            <a:r>
              <a:rPr lang="en-US" sz="2244" spc="-5" dirty="0">
                <a:solidFill>
                  <a:prstClr val="black"/>
                </a:solidFill>
                <a:latin typeface="Constantia"/>
                <a:cs typeface="Constantia"/>
              </a:rPr>
              <a:t>locations</a:t>
            </a:r>
            <a:endParaRPr lang="en-US" sz="2244" dirty="0">
              <a:solidFill>
                <a:prstClr val="black"/>
              </a:solidFill>
              <a:latin typeface="Constantia"/>
              <a:cs typeface="Constantia"/>
            </a:endParaRPr>
          </a:p>
          <a:p>
            <a:pPr marL="665770" lvl="1" indent="-251931" defTabSz="932597">
              <a:buClr>
                <a:srgbClr val="0E6EC5"/>
              </a:buClr>
              <a:buSzPct val="84090"/>
              <a:buFont typeface="Wingdings 2"/>
              <a:buChar char=""/>
              <a:tabLst>
                <a:tab pos="666418" algn="l"/>
              </a:tabLst>
            </a:pPr>
            <a:r>
              <a:rPr lang="en-US" sz="2244" spc="-5" dirty="0">
                <a:solidFill>
                  <a:prstClr val="black"/>
                </a:solidFill>
                <a:latin typeface="Constantia"/>
                <a:cs typeface="Constantia"/>
              </a:rPr>
              <a:t>Either </a:t>
            </a:r>
            <a:r>
              <a:rPr lang="en-US" sz="2244" spc="-10" dirty="0">
                <a:solidFill>
                  <a:prstClr val="black"/>
                </a:solidFill>
                <a:latin typeface="Constantia"/>
                <a:cs typeface="Constantia"/>
              </a:rPr>
              <a:t>can </a:t>
            </a:r>
            <a:r>
              <a:rPr lang="en-US" sz="2244" spc="-5" dirty="0">
                <a:solidFill>
                  <a:prstClr val="black"/>
                </a:solidFill>
                <a:latin typeface="Constantia"/>
                <a:cs typeface="Constantia"/>
              </a:rPr>
              <a:t>lead </a:t>
            </a:r>
            <a:r>
              <a:rPr lang="en-US" sz="2244" spc="-20" dirty="0">
                <a:solidFill>
                  <a:prstClr val="black"/>
                </a:solidFill>
                <a:latin typeface="Constantia"/>
                <a:cs typeface="Constantia"/>
              </a:rPr>
              <a:t>to </a:t>
            </a:r>
            <a:r>
              <a:rPr lang="en-US" sz="2244" spc="-5" dirty="0">
                <a:solidFill>
                  <a:prstClr val="black"/>
                </a:solidFill>
                <a:latin typeface="Constantia"/>
                <a:cs typeface="Constantia"/>
              </a:rPr>
              <a:t>a</a:t>
            </a:r>
            <a:r>
              <a:rPr lang="en-US" sz="2244" spc="-357" dirty="0">
                <a:solidFill>
                  <a:prstClr val="black"/>
                </a:solidFill>
                <a:latin typeface="Constantia"/>
                <a:cs typeface="Constantia"/>
              </a:rPr>
              <a:t> </a:t>
            </a:r>
            <a:r>
              <a:rPr lang="en-US" sz="2244" b="1" i="1" spc="-10" dirty="0">
                <a:solidFill>
                  <a:srgbClr val="FF0000"/>
                </a:solidFill>
                <a:latin typeface="Constantia"/>
                <a:cs typeface="Constantia"/>
              </a:rPr>
              <a:t>maintenance nightmare!</a:t>
            </a:r>
            <a:endParaRPr lang="en-US" sz="2244" dirty="0">
              <a:solidFill>
                <a:prstClr val="black"/>
              </a:solidFill>
              <a:latin typeface="Constantia"/>
              <a:cs typeface="Constantia"/>
            </a:endParaRPr>
          </a:p>
        </p:txBody>
      </p:sp>
    </p:spTree>
    <p:extLst>
      <p:ext uri="{BB962C8B-B14F-4D97-AF65-F5344CB8AC3E}">
        <p14:creationId xmlns:p14="http://schemas.microsoft.com/office/powerpoint/2010/main" val="21261028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YAGNI</a:t>
            </a:r>
          </a:p>
        </p:txBody>
      </p:sp>
      <p:sp>
        <p:nvSpPr>
          <p:cNvPr id="4" name="Text Placeholder 3"/>
          <p:cNvSpPr>
            <a:spLocks noGrp="1"/>
          </p:cNvSpPr>
          <p:nvPr>
            <p:ph type="body" sz="quarter" idx="10"/>
          </p:nvPr>
        </p:nvSpPr>
        <p:spPr>
          <a:xfrm>
            <a:off x="808037" y="1135062"/>
            <a:ext cx="9973120" cy="2332946"/>
          </a:xfrm>
        </p:spPr>
        <p:txBody>
          <a:bodyPr/>
          <a:lstStyle/>
          <a:p>
            <a:pPr marL="292732" marR="418372" indent="-279779" defTabSz="932597">
              <a:buClr>
                <a:srgbClr val="0AD0D9"/>
              </a:buClr>
              <a:buSzPct val="94230"/>
              <a:buFont typeface="Wingdings 2"/>
              <a:buChar char=""/>
              <a:tabLst>
                <a:tab pos="292732" algn="l"/>
              </a:tabLst>
            </a:pPr>
            <a:r>
              <a:rPr lang="en-US" sz="2400" spc="-51" dirty="0">
                <a:solidFill>
                  <a:prstClr val="black"/>
                </a:solidFill>
                <a:latin typeface="Constantia"/>
                <a:cs typeface="Constantia"/>
              </a:rPr>
              <a:t>"You</a:t>
            </a:r>
            <a:r>
              <a:rPr lang="en-US" sz="2400" spc="-112" dirty="0">
                <a:solidFill>
                  <a:prstClr val="black"/>
                </a:solidFill>
                <a:latin typeface="Constantia"/>
                <a:cs typeface="Constantia"/>
              </a:rPr>
              <a:t> </a:t>
            </a:r>
            <a:r>
              <a:rPr lang="en-US" sz="2400" spc="-5" dirty="0">
                <a:solidFill>
                  <a:prstClr val="black"/>
                </a:solidFill>
                <a:latin typeface="Constantia"/>
                <a:cs typeface="Constantia"/>
              </a:rPr>
              <a:t>aren't</a:t>
            </a:r>
            <a:r>
              <a:rPr lang="en-US" sz="2400" spc="-153" dirty="0">
                <a:solidFill>
                  <a:prstClr val="black"/>
                </a:solidFill>
                <a:latin typeface="Constantia"/>
                <a:cs typeface="Constantia"/>
              </a:rPr>
              <a:t> </a:t>
            </a:r>
            <a:r>
              <a:rPr lang="en-US" sz="2400" spc="-15" dirty="0" err="1">
                <a:solidFill>
                  <a:prstClr val="black"/>
                </a:solidFill>
                <a:latin typeface="Constantia"/>
                <a:cs typeface="Constantia"/>
              </a:rPr>
              <a:t>gonna</a:t>
            </a:r>
            <a:r>
              <a:rPr lang="en-US" sz="2400" spc="-82" dirty="0">
                <a:solidFill>
                  <a:prstClr val="black"/>
                </a:solidFill>
                <a:latin typeface="Constantia"/>
                <a:cs typeface="Constantia"/>
              </a:rPr>
              <a:t> </a:t>
            </a:r>
            <a:r>
              <a:rPr lang="en-US" sz="2400" spc="-5" dirty="0">
                <a:solidFill>
                  <a:prstClr val="black"/>
                </a:solidFill>
                <a:latin typeface="Constantia"/>
                <a:cs typeface="Constantia"/>
              </a:rPr>
              <a:t>need</a:t>
            </a:r>
            <a:r>
              <a:rPr lang="en-US" sz="2400" dirty="0">
                <a:solidFill>
                  <a:prstClr val="black"/>
                </a:solidFill>
                <a:latin typeface="Constantia"/>
                <a:cs typeface="Constantia"/>
              </a:rPr>
              <a:t> </a:t>
            </a:r>
            <a:r>
              <a:rPr lang="en-US" sz="2400" spc="-5" dirty="0">
                <a:solidFill>
                  <a:prstClr val="black"/>
                </a:solidFill>
                <a:latin typeface="Constantia"/>
                <a:cs typeface="Constantia"/>
              </a:rPr>
              <a:t>it"</a:t>
            </a:r>
            <a:r>
              <a:rPr lang="en-US" sz="2400" dirty="0">
                <a:solidFill>
                  <a:prstClr val="black"/>
                </a:solidFill>
                <a:latin typeface="Constantia"/>
                <a:cs typeface="Constantia"/>
              </a:rPr>
              <a:t> </a:t>
            </a:r>
            <a:r>
              <a:rPr lang="en-US" sz="2400" spc="-5" dirty="0">
                <a:solidFill>
                  <a:prstClr val="black"/>
                </a:solidFill>
                <a:latin typeface="Constantia"/>
                <a:cs typeface="Constantia"/>
              </a:rPr>
              <a:t>is</a:t>
            </a:r>
            <a:r>
              <a:rPr lang="en-US" sz="2400" spc="-133" dirty="0">
                <a:solidFill>
                  <a:prstClr val="black"/>
                </a:solidFill>
                <a:latin typeface="Constantia"/>
                <a:cs typeface="Constantia"/>
              </a:rPr>
              <a:t> </a:t>
            </a:r>
            <a:r>
              <a:rPr lang="en-US" sz="2400" dirty="0">
                <a:solidFill>
                  <a:prstClr val="black"/>
                </a:solidFill>
                <a:latin typeface="Constantia"/>
                <a:cs typeface="Constantia"/>
              </a:rPr>
              <a:t>a</a:t>
            </a:r>
            <a:r>
              <a:rPr lang="en-US" sz="2400" spc="-107" dirty="0">
                <a:solidFill>
                  <a:prstClr val="black"/>
                </a:solidFill>
                <a:latin typeface="Constantia"/>
                <a:cs typeface="Constantia"/>
              </a:rPr>
              <a:t> </a:t>
            </a:r>
            <a:r>
              <a:rPr lang="en-US" sz="2400" spc="-5" dirty="0">
                <a:solidFill>
                  <a:prstClr val="black"/>
                </a:solidFill>
                <a:latin typeface="Constantia"/>
                <a:cs typeface="Constantia"/>
              </a:rPr>
              <a:t>principle</a:t>
            </a:r>
            <a:r>
              <a:rPr lang="en-US" sz="2400" spc="-97" dirty="0">
                <a:solidFill>
                  <a:prstClr val="black"/>
                </a:solidFill>
                <a:latin typeface="Constantia"/>
                <a:cs typeface="Constantia"/>
              </a:rPr>
              <a:t> </a:t>
            </a:r>
            <a:r>
              <a:rPr lang="en-US" sz="2400" dirty="0">
                <a:solidFill>
                  <a:prstClr val="black"/>
                </a:solidFill>
                <a:latin typeface="Constantia"/>
                <a:cs typeface="Constantia"/>
              </a:rPr>
              <a:t>that</a:t>
            </a:r>
            <a:r>
              <a:rPr lang="en-US" sz="2400" spc="-133" dirty="0">
                <a:solidFill>
                  <a:prstClr val="black"/>
                </a:solidFill>
                <a:latin typeface="Constantia"/>
                <a:cs typeface="Constantia"/>
              </a:rPr>
              <a:t> </a:t>
            </a:r>
            <a:r>
              <a:rPr lang="en-US" sz="2400" spc="-5" dirty="0">
                <a:solidFill>
                  <a:prstClr val="black"/>
                </a:solidFill>
                <a:latin typeface="Constantia"/>
                <a:cs typeface="Constantia"/>
              </a:rPr>
              <a:t>states</a:t>
            </a:r>
            <a:r>
              <a:rPr lang="en-US" sz="2400" spc="-153" dirty="0">
                <a:solidFill>
                  <a:prstClr val="black"/>
                </a:solidFill>
                <a:latin typeface="Constantia"/>
                <a:cs typeface="Constantia"/>
              </a:rPr>
              <a:t> </a:t>
            </a:r>
            <a:r>
              <a:rPr lang="en-US" sz="2400" dirty="0">
                <a:solidFill>
                  <a:prstClr val="black"/>
                </a:solidFill>
                <a:latin typeface="Constantia"/>
                <a:cs typeface="Constantia"/>
              </a:rPr>
              <a:t>a  </a:t>
            </a:r>
            <a:r>
              <a:rPr lang="en-US" sz="2400" spc="-10" dirty="0">
                <a:solidFill>
                  <a:prstClr val="black"/>
                </a:solidFill>
                <a:latin typeface="Constantia"/>
                <a:cs typeface="Constantia"/>
              </a:rPr>
              <a:t>programmer </a:t>
            </a:r>
            <a:r>
              <a:rPr lang="en-US" sz="2400" dirty="0">
                <a:solidFill>
                  <a:prstClr val="black"/>
                </a:solidFill>
                <a:latin typeface="Constantia"/>
                <a:cs typeface="Constantia"/>
              </a:rPr>
              <a:t>should not add functionality </a:t>
            </a:r>
            <a:r>
              <a:rPr lang="en-US" sz="2400" spc="-5" dirty="0">
                <a:solidFill>
                  <a:prstClr val="black"/>
                </a:solidFill>
                <a:latin typeface="Constantia"/>
                <a:cs typeface="Constantia"/>
              </a:rPr>
              <a:t>until  deemed</a:t>
            </a:r>
            <a:r>
              <a:rPr lang="en-US" sz="2400" spc="-31" dirty="0">
                <a:solidFill>
                  <a:prstClr val="black"/>
                </a:solidFill>
                <a:latin typeface="Constantia"/>
                <a:cs typeface="Constantia"/>
              </a:rPr>
              <a:t> necessary.</a:t>
            </a:r>
            <a:endParaRPr lang="en-US" sz="2400" dirty="0">
              <a:solidFill>
                <a:prstClr val="black"/>
              </a:solidFill>
              <a:latin typeface="Constantia"/>
              <a:cs typeface="Constantia"/>
            </a:endParaRPr>
          </a:p>
          <a:p>
            <a:pPr marL="292732" marR="5181" indent="-279779" defTabSz="932597">
              <a:spcBef>
                <a:spcPts val="637"/>
              </a:spcBef>
              <a:buClr>
                <a:srgbClr val="0AD0D9"/>
              </a:buClr>
              <a:buSzPct val="94230"/>
              <a:buFont typeface="Wingdings 2"/>
              <a:buChar char=""/>
              <a:tabLst>
                <a:tab pos="292732" algn="l"/>
              </a:tabLst>
            </a:pPr>
            <a:r>
              <a:rPr lang="en-US" sz="2400" dirty="0">
                <a:solidFill>
                  <a:prstClr val="black"/>
                </a:solidFill>
                <a:latin typeface="Constantia"/>
                <a:cs typeface="Constantia"/>
              </a:rPr>
              <a:t>XP </a:t>
            </a:r>
            <a:r>
              <a:rPr lang="en-US" sz="2400" spc="-10" dirty="0">
                <a:solidFill>
                  <a:prstClr val="black"/>
                </a:solidFill>
                <a:latin typeface="Constantia"/>
                <a:cs typeface="Constantia"/>
              </a:rPr>
              <a:t>co-founder Ron </a:t>
            </a:r>
            <a:r>
              <a:rPr lang="en-US" sz="2400" spc="-5" dirty="0">
                <a:solidFill>
                  <a:prstClr val="black"/>
                </a:solidFill>
                <a:latin typeface="Constantia"/>
                <a:cs typeface="Constantia"/>
              </a:rPr>
              <a:t>Jeffries </a:t>
            </a:r>
            <a:r>
              <a:rPr lang="en-US" sz="2400" dirty="0">
                <a:solidFill>
                  <a:prstClr val="black"/>
                </a:solidFill>
                <a:latin typeface="Constantia"/>
                <a:cs typeface="Constantia"/>
              </a:rPr>
              <a:t>has </a:t>
            </a:r>
            <a:r>
              <a:rPr lang="en-US" sz="2400" spc="-10" dirty="0">
                <a:solidFill>
                  <a:prstClr val="black"/>
                </a:solidFill>
                <a:latin typeface="Constantia"/>
                <a:cs typeface="Constantia"/>
              </a:rPr>
              <a:t>written: </a:t>
            </a:r>
            <a:r>
              <a:rPr lang="en-US" sz="2400" spc="-20" dirty="0">
                <a:solidFill>
                  <a:prstClr val="black"/>
                </a:solidFill>
                <a:latin typeface="Constantia"/>
                <a:cs typeface="Constantia"/>
              </a:rPr>
              <a:t>"Always  </a:t>
            </a:r>
            <a:r>
              <a:rPr lang="en-US" sz="2400" spc="-5" dirty="0">
                <a:solidFill>
                  <a:prstClr val="black"/>
                </a:solidFill>
                <a:latin typeface="Constantia"/>
                <a:cs typeface="Constantia"/>
              </a:rPr>
              <a:t>implement</a:t>
            </a:r>
            <a:r>
              <a:rPr lang="en-US" sz="2400" spc="-107" dirty="0">
                <a:solidFill>
                  <a:prstClr val="black"/>
                </a:solidFill>
                <a:latin typeface="Constantia"/>
                <a:cs typeface="Constantia"/>
              </a:rPr>
              <a:t> </a:t>
            </a:r>
            <a:r>
              <a:rPr lang="en-US" sz="2400" dirty="0">
                <a:solidFill>
                  <a:prstClr val="black"/>
                </a:solidFill>
                <a:latin typeface="Constantia"/>
                <a:cs typeface="Constantia"/>
              </a:rPr>
              <a:t>things</a:t>
            </a:r>
            <a:r>
              <a:rPr lang="en-US" sz="2400" spc="-127" dirty="0">
                <a:solidFill>
                  <a:prstClr val="black"/>
                </a:solidFill>
                <a:latin typeface="Constantia"/>
                <a:cs typeface="Constantia"/>
              </a:rPr>
              <a:t> </a:t>
            </a:r>
            <a:r>
              <a:rPr lang="en-US" sz="2400" spc="-5" dirty="0">
                <a:solidFill>
                  <a:prstClr val="black"/>
                </a:solidFill>
                <a:latin typeface="Constantia"/>
                <a:cs typeface="Constantia"/>
              </a:rPr>
              <a:t>when</a:t>
            </a:r>
            <a:r>
              <a:rPr lang="en-US" sz="2400" spc="-122" dirty="0">
                <a:solidFill>
                  <a:prstClr val="black"/>
                </a:solidFill>
                <a:latin typeface="Constantia"/>
                <a:cs typeface="Constantia"/>
              </a:rPr>
              <a:t> </a:t>
            </a:r>
            <a:r>
              <a:rPr lang="en-US" sz="2400" spc="-20" dirty="0">
                <a:solidFill>
                  <a:prstClr val="black"/>
                </a:solidFill>
                <a:latin typeface="Constantia"/>
                <a:cs typeface="Constantia"/>
              </a:rPr>
              <a:t>you</a:t>
            </a:r>
            <a:r>
              <a:rPr lang="en-US" sz="2400" spc="-112" dirty="0">
                <a:solidFill>
                  <a:prstClr val="black"/>
                </a:solidFill>
                <a:latin typeface="Constantia"/>
                <a:cs typeface="Constantia"/>
              </a:rPr>
              <a:t> </a:t>
            </a:r>
            <a:r>
              <a:rPr lang="en-US" sz="2400" spc="-5" dirty="0">
                <a:solidFill>
                  <a:prstClr val="black"/>
                </a:solidFill>
                <a:latin typeface="Constantia"/>
                <a:cs typeface="Constantia"/>
              </a:rPr>
              <a:t>actually</a:t>
            </a:r>
            <a:r>
              <a:rPr lang="en-US" sz="2400" spc="-107" dirty="0">
                <a:solidFill>
                  <a:prstClr val="black"/>
                </a:solidFill>
                <a:latin typeface="Constantia"/>
                <a:cs typeface="Constantia"/>
              </a:rPr>
              <a:t> </a:t>
            </a:r>
            <a:r>
              <a:rPr lang="en-US" sz="2400" spc="-5" dirty="0">
                <a:solidFill>
                  <a:prstClr val="black"/>
                </a:solidFill>
                <a:latin typeface="Constantia"/>
                <a:cs typeface="Constantia"/>
              </a:rPr>
              <a:t>need</a:t>
            </a:r>
            <a:r>
              <a:rPr lang="en-US" sz="2400" spc="-10" dirty="0">
                <a:solidFill>
                  <a:prstClr val="black"/>
                </a:solidFill>
                <a:latin typeface="Constantia"/>
                <a:cs typeface="Constantia"/>
              </a:rPr>
              <a:t> </a:t>
            </a:r>
            <a:r>
              <a:rPr lang="en-US" sz="2400" dirty="0">
                <a:solidFill>
                  <a:prstClr val="black"/>
                </a:solidFill>
                <a:latin typeface="Constantia"/>
                <a:cs typeface="Constantia"/>
              </a:rPr>
              <a:t>them,</a:t>
            </a:r>
            <a:r>
              <a:rPr lang="en-US" sz="2400" spc="-20" dirty="0">
                <a:solidFill>
                  <a:prstClr val="black"/>
                </a:solidFill>
                <a:latin typeface="Constantia"/>
                <a:cs typeface="Constantia"/>
              </a:rPr>
              <a:t> </a:t>
            </a:r>
            <a:r>
              <a:rPr lang="en-US" sz="2400" spc="-10" dirty="0">
                <a:solidFill>
                  <a:prstClr val="black"/>
                </a:solidFill>
                <a:latin typeface="Constantia"/>
                <a:cs typeface="Constantia"/>
              </a:rPr>
              <a:t>never  </a:t>
            </a:r>
            <a:r>
              <a:rPr lang="en-US" sz="2400" spc="-5" dirty="0">
                <a:solidFill>
                  <a:prstClr val="black"/>
                </a:solidFill>
                <a:latin typeface="Constantia"/>
                <a:cs typeface="Constantia"/>
              </a:rPr>
              <a:t>when</a:t>
            </a:r>
            <a:r>
              <a:rPr lang="en-US" sz="2400" spc="-127" dirty="0">
                <a:solidFill>
                  <a:prstClr val="black"/>
                </a:solidFill>
                <a:latin typeface="Constantia"/>
                <a:cs typeface="Constantia"/>
              </a:rPr>
              <a:t> </a:t>
            </a:r>
            <a:r>
              <a:rPr lang="en-US" sz="2400" spc="-20" dirty="0">
                <a:solidFill>
                  <a:prstClr val="black"/>
                </a:solidFill>
                <a:latin typeface="Constantia"/>
                <a:cs typeface="Constantia"/>
              </a:rPr>
              <a:t>you</a:t>
            </a:r>
            <a:r>
              <a:rPr lang="en-US" sz="2400" spc="-46" dirty="0">
                <a:solidFill>
                  <a:prstClr val="black"/>
                </a:solidFill>
                <a:latin typeface="Constantia"/>
                <a:cs typeface="Constantia"/>
              </a:rPr>
              <a:t> </a:t>
            </a:r>
            <a:r>
              <a:rPr lang="en-US" sz="2400" dirty="0">
                <a:solidFill>
                  <a:prstClr val="black"/>
                </a:solidFill>
                <a:latin typeface="Constantia"/>
                <a:cs typeface="Constantia"/>
              </a:rPr>
              <a:t>just</a:t>
            </a:r>
            <a:r>
              <a:rPr lang="en-US" sz="2400" spc="-127" dirty="0">
                <a:solidFill>
                  <a:prstClr val="black"/>
                </a:solidFill>
                <a:latin typeface="Constantia"/>
                <a:cs typeface="Constantia"/>
              </a:rPr>
              <a:t> </a:t>
            </a:r>
            <a:r>
              <a:rPr lang="en-US" sz="2400" spc="-10" dirty="0">
                <a:solidFill>
                  <a:prstClr val="black"/>
                </a:solidFill>
                <a:latin typeface="Constantia"/>
                <a:cs typeface="Constantia"/>
              </a:rPr>
              <a:t>foresee</a:t>
            </a:r>
            <a:r>
              <a:rPr lang="en-US" sz="2400" spc="-92" dirty="0">
                <a:solidFill>
                  <a:prstClr val="black"/>
                </a:solidFill>
                <a:latin typeface="Constantia"/>
                <a:cs typeface="Constantia"/>
              </a:rPr>
              <a:t> </a:t>
            </a:r>
            <a:r>
              <a:rPr lang="en-US" sz="2400" dirty="0">
                <a:solidFill>
                  <a:prstClr val="black"/>
                </a:solidFill>
                <a:latin typeface="Constantia"/>
                <a:cs typeface="Constantia"/>
              </a:rPr>
              <a:t>that</a:t>
            </a:r>
            <a:r>
              <a:rPr lang="en-US" sz="2400" spc="-168" dirty="0">
                <a:solidFill>
                  <a:prstClr val="black"/>
                </a:solidFill>
                <a:latin typeface="Constantia"/>
                <a:cs typeface="Constantia"/>
              </a:rPr>
              <a:t> </a:t>
            </a:r>
            <a:r>
              <a:rPr lang="en-US" sz="2400" spc="-20" dirty="0">
                <a:solidFill>
                  <a:prstClr val="black"/>
                </a:solidFill>
                <a:latin typeface="Constantia"/>
                <a:cs typeface="Constantia"/>
              </a:rPr>
              <a:t>you</a:t>
            </a:r>
            <a:r>
              <a:rPr lang="en-US" sz="2400" spc="-56" dirty="0">
                <a:solidFill>
                  <a:prstClr val="black"/>
                </a:solidFill>
                <a:latin typeface="Constantia"/>
                <a:cs typeface="Constantia"/>
              </a:rPr>
              <a:t> </a:t>
            </a:r>
            <a:r>
              <a:rPr lang="en-US" sz="2400" dirty="0">
                <a:solidFill>
                  <a:prstClr val="black"/>
                </a:solidFill>
                <a:latin typeface="Constantia"/>
                <a:cs typeface="Constantia"/>
              </a:rPr>
              <a:t>need</a:t>
            </a:r>
            <a:r>
              <a:rPr lang="en-US" sz="2400" spc="-15" dirty="0">
                <a:solidFill>
                  <a:prstClr val="black"/>
                </a:solidFill>
                <a:latin typeface="Constantia"/>
                <a:cs typeface="Constantia"/>
              </a:rPr>
              <a:t> </a:t>
            </a:r>
            <a:r>
              <a:rPr lang="en-US" sz="2400" spc="-41" dirty="0">
                <a:solidFill>
                  <a:prstClr val="black"/>
                </a:solidFill>
                <a:latin typeface="Constantia"/>
                <a:cs typeface="Constantia"/>
              </a:rPr>
              <a:t>them.“</a:t>
            </a:r>
            <a:endParaRPr lang="en-US" sz="2400" dirty="0">
              <a:solidFill>
                <a:prstClr val="black"/>
              </a:solidFill>
              <a:latin typeface="Constantia"/>
              <a:cs typeface="Constantia"/>
            </a:endParaRPr>
          </a:p>
          <a:p>
            <a:pPr marL="292732" indent="-279779" defTabSz="932597">
              <a:spcBef>
                <a:spcPts val="637"/>
              </a:spcBef>
              <a:buClr>
                <a:srgbClr val="0AD0D9"/>
              </a:buClr>
              <a:buSzPct val="94230"/>
              <a:buFont typeface="Wingdings 2"/>
              <a:buChar char=""/>
              <a:tabLst>
                <a:tab pos="292732" algn="l"/>
              </a:tabLst>
            </a:pPr>
            <a:r>
              <a:rPr lang="en-US" sz="2400" spc="-31" dirty="0">
                <a:solidFill>
                  <a:prstClr val="black"/>
                </a:solidFill>
                <a:latin typeface="Constantia"/>
                <a:cs typeface="Constantia"/>
              </a:rPr>
              <a:t>It</a:t>
            </a:r>
            <a:r>
              <a:rPr lang="en-US" sz="2400" spc="-82" dirty="0">
                <a:solidFill>
                  <a:prstClr val="black"/>
                </a:solidFill>
                <a:latin typeface="Constantia"/>
                <a:cs typeface="Constantia"/>
              </a:rPr>
              <a:t> </a:t>
            </a:r>
            <a:r>
              <a:rPr lang="en-US" sz="2400" spc="-15" dirty="0">
                <a:solidFill>
                  <a:prstClr val="black"/>
                </a:solidFill>
                <a:latin typeface="Constantia"/>
                <a:cs typeface="Constantia"/>
              </a:rPr>
              <a:t>may</a:t>
            </a:r>
            <a:r>
              <a:rPr lang="en-US" sz="2400" spc="-87" dirty="0">
                <a:solidFill>
                  <a:prstClr val="black"/>
                </a:solidFill>
                <a:latin typeface="Constantia"/>
                <a:cs typeface="Constantia"/>
              </a:rPr>
              <a:t> </a:t>
            </a:r>
            <a:r>
              <a:rPr lang="en-US" sz="2400" dirty="0">
                <a:solidFill>
                  <a:prstClr val="black"/>
                </a:solidFill>
                <a:latin typeface="Constantia"/>
                <a:cs typeface="Constantia"/>
              </a:rPr>
              <a:t>not</a:t>
            </a:r>
            <a:r>
              <a:rPr lang="en-US" sz="2400" spc="-87" dirty="0">
                <a:solidFill>
                  <a:prstClr val="black"/>
                </a:solidFill>
                <a:latin typeface="Constantia"/>
                <a:cs typeface="Constantia"/>
              </a:rPr>
              <a:t> </a:t>
            </a:r>
            <a:r>
              <a:rPr lang="en-US" sz="2400" dirty="0">
                <a:solidFill>
                  <a:prstClr val="black"/>
                </a:solidFill>
                <a:latin typeface="Constantia"/>
                <a:cs typeface="Constantia"/>
              </a:rPr>
              <a:t>be</a:t>
            </a:r>
            <a:r>
              <a:rPr lang="en-US" sz="2400" spc="-138" dirty="0">
                <a:solidFill>
                  <a:prstClr val="black"/>
                </a:solidFill>
                <a:latin typeface="Constantia"/>
                <a:cs typeface="Constantia"/>
              </a:rPr>
              <a:t> </a:t>
            </a:r>
            <a:r>
              <a:rPr lang="en-US" sz="2400" spc="-5" dirty="0">
                <a:solidFill>
                  <a:prstClr val="black"/>
                </a:solidFill>
                <a:latin typeface="Constantia"/>
                <a:cs typeface="Constantia"/>
              </a:rPr>
              <a:t>obvious</a:t>
            </a:r>
            <a:r>
              <a:rPr lang="en-US" sz="2400" spc="-148" dirty="0">
                <a:solidFill>
                  <a:prstClr val="black"/>
                </a:solidFill>
                <a:latin typeface="Constantia"/>
                <a:cs typeface="Constantia"/>
              </a:rPr>
              <a:t> </a:t>
            </a:r>
            <a:r>
              <a:rPr lang="en-US" sz="2400" spc="-20" dirty="0">
                <a:solidFill>
                  <a:prstClr val="black"/>
                </a:solidFill>
                <a:latin typeface="Constantia"/>
                <a:cs typeface="Constantia"/>
              </a:rPr>
              <a:t>why</a:t>
            </a:r>
            <a:r>
              <a:rPr lang="en-US" sz="2400" spc="-112" dirty="0">
                <a:solidFill>
                  <a:prstClr val="black"/>
                </a:solidFill>
                <a:latin typeface="Constantia"/>
                <a:cs typeface="Constantia"/>
              </a:rPr>
              <a:t> </a:t>
            </a:r>
            <a:r>
              <a:rPr lang="en-US" sz="2400" dirty="0">
                <a:solidFill>
                  <a:prstClr val="black"/>
                </a:solidFill>
                <a:latin typeface="Constantia"/>
                <a:cs typeface="Constantia"/>
              </a:rPr>
              <a:t>this</a:t>
            </a:r>
            <a:r>
              <a:rPr lang="en-US" sz="2400" spc="-76" dirty="0">
                <a:solidFill>
                  <a:prstClr val="black"/>
                </a:solidFill>
                <a:latin typeface="Constantia"/>
                <a:cs typeface="Constantia"/>
              </a:rPr>
              <a:t> </a:t>
            </a:r>
            <a:r>
              <a:rPr lang="en-US" sz="2400" dirty="0">
                <a:solidFill>
                  <a:prstClr val="black"/>
                </a:solidFill>
                <a:latin typeface="Constantia"/>
                <a:cs typeface="Constantia"/>
              </a:rPr>
              <a:t>is</a:t>
            </a:r>
            <a:r>
              <a:rPr lang="en-US" sz="2400" spc="-122" dirty="0">
                <a:solidFill>
                  <a:prstClr val="black"/>
                </a:solidFill>
                <a:latin typeface="Constantia"/>
                <a:cs typeface="Constantia"/>
              </a:rPr>
              <a:t> </a:t>
            </a:r>
            <a:r>
              <a:rPr lang="en-US" sz="2400" dirty="0">
                <a:solidFill>
                  <a:prstClr val="black"/>
                </a:solidFill>
                <a:latin typeface="Constantia"/>
                <a:cs typeface="Constantia"/>
              </a:rPr>
              <a:t>an</a:t>
            </a:r>
            <a:r>
              <a:rPr lang="en-US" sz="2400" spc="-46" dirty="0">
                <a:solidFill>
                  <a:prstClr val="black"/>
                </a:solidFill>
                <a:latin typeface="Constantia"/>
                <a:cs typeface="Constantia"/>
              </a:rPr>
              <a:t> </a:t>
            </a:r>
            <a:r>
              <a:rPr lang="en-US" sz="2400" dirty="0">
                <a:solidFill>
                  <a:prstClr val="black"/>
                </a:solidFill>
                <a:latin typeface="Constantia"/>
                <a:cs typeface="Constantia"/>
              </a:rPr>
              <a:t>issue</a:t>
            </a:r>
            <a:r>
              <a:rPr lang="en-US" sz="2400" spc="-133" dirty="0">
                <a:solidFill>
                  <a:prstClr val="black"/>
                </a:solidFill>
                <a:latin typeface="Constantia"/>
                <a:cs typeface="Constantia"/>
              </a:rPr>
              <a:t> </a:t>
            </a:r>
            <a:r>
              <a:rPr lang="en-US" sz="2400" dirty="0">
                <a:solidFill>
                  <a:prstClr val="black"/>
                </a:solidFill>
                <a:latin typeface="Constantia"/>
                <a:cs typeface="Constantia"/>
              </a:rPr>
              <a:t>until…</a:t>
            </a:r>
          </a:p>
        </p:txBody>
      </p:sp>
    </p:spTree>
    <p:extLst>
      <p:ext uri="{BB962C8B-B14F-4D97-AF65-F5344CB8AC3E}">
        <p14:creationId xmlns:p14="http://schemas.microsoft.com/office/powerpoint/2010/main" val="39374672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YAGNI</a:t>
            </a:r>
          </a:p>
        </p:txBody>
      </p:sp>
      <p:sp>
        <p:nvSpPr>
          <p:cNvPr id="4" name="Text Placeholder 3"/>
          <p:cNvSpPr>
            <a:spLocks noGrp="1"/>
          </p:cNvSpPr>
          <p:nvPr>
            <p:ph type="body" sz="quarter" idx="10"/>
          </p:nvPr>
        </p:nvSpPr>
        <p:spPr>
          <a:xfrm>
            <a:off x="808037" y="1135062"/>
            <a:ext cx="9973120" cy="3859646"/>
          </a:xfrm>
        </p:spPr>
        <p:txBody>
          <a:bodyPr/>
          <a:lstStyle/>
          <a:p>
            <a:pPr marL="292732" marR="5181" indent="-279779" defTabSz="932597">
              <a:lnSpc>
                <a:spcPct val="80000"/>
              </a:lnSpc>
              <a:buClr>
                <a:srgbClr val="0AD0D9"/>
              </a:buClr>
              <a:buSzPct val="95000"/>
              <a:buFont typeface="Wingdings 2"/>
              <a:buChar char=""/>
              <a:tabLst>
                <a:tab pos="292084" algn="l"/>
                <a:tab pos="292732" algn="l"/>
              </a:tabLst>
            </a:pPr>
            <a:r>
              <a:rPr lang="en-US" sz="2040" spc="-5" dirty="0">
                <a:solidFill>
                  <a:prstClr val="black"/>
                </a:solidFill>
                <a:latin typeface="Constantia"/>
                <a:cs typeface="Constantia"/>
              </a:rPr>
              <a:t>The</a:t>
            </a:r>
            <a:r>
              <a:rPr lang="en-US" sz="2040" spc="-71" dirty="0">
                <a:solidFill>
                  <a:prstClr val="black"/>
                </a:solidFill>
                <a:latin typeface="Constantia"/>
                <a:cs typeface="Constantia"/>
              </a:rPr>
              <a:t> </a:t>
            </a:r>
            <a:r>
              <a:rPr lang="en-US" sz="2040" dirty="0">
                <a:solidFill>
                  <a:prstClr val="black"/>
                </a:solidFill>
                <a:latin typeface="Constantia"/>
                <a:cs typeface="Constantia"/>
              </a:rPr>
              <a:t>time</a:t>
            </a:r>
            <a:r>
              <a:rPr lang="en-US" sz="2040" spc="-92" dirty="0">
                <a:solidFill>
                  <a:prstClr val="black"/>
                </a:solidFill>
                <a:latin typeface="Constantia"/>
                <a:cs typeface="Constantia"/>
              </a:rPr>
              <a:t> </a:t>
            </a:r>
            <a:r>
              <a:rPr lang="en-US" sz="2040" dirty="0">
                <a:solidFill>
                  <a:prstClr val="black"/>
                </a:solidFill>
                <a:latin typeface="Constantia"/>
                <a:cs typeface="Constantia"/>
              </a:rPr>
              <a:t>spent</a:t>
            </a:r>
            <a:r>
              <a:rPr lang="en-US" sz="2040" spc="-56" dirty="0">
                <a:solidFill>
                  <a:prstClr val="black"/>
                </a:solidFill>
                <a:latin typeface="Constantia"/>
                <a:cs typeface="Constantia"/>
              </a:rPr>
              <a:t> </a:t>
            </a:r>
            <a:r>
              <a:rPr lang="en-US" sz="2040" spc="-5" dirty="0">
                <a:solidFill>
                  <a:prstClr val="black"/>
                </a:solidFill>
                <a:latin typeface="Constantia"/>
                <a:cs typeface="Constantia"/>
              </a:rPr>
              <a:t>is</a:t>
            </a:r>
            <a:r>
              <a:rPr lang="en-US" sz="2040" spc="-56" dirty="0">
                <a:solidFill>
                  <a:prstClr val="black"/>
                </a:solidFill>
                <a:latin typeface="Constantia"/>
                <a:cs typeface="Constantia"/>
              </a:rPr>
              <a:t> </a:t>
            </a:r>
            <a:r>
              <a:rPr lang="en-US" sz="2040" spc="-10" dirty="0">
                <a:solidFill>
                  <a:prstClr val="black"/>
                </a:solidFill>
                <a:latin typeface="Constantia"/>
                <a:cs typeface="Constantia"/>
              </a:rPr>
              <a:t>taken</a:t>
            </a:r>
            <a:r>
              <a:rPr lang="en-US" sz="2040" spc="-46" dirty="0">
                <a:solidFill>
                  <a:prstClr val="black"/>
                </a:solidFill>
                <a:latin typeface="Constantia"/>
                <a:cs typeface="Constantia"/>
              </a:rPr>
              <a:t> </a:t>
            </a:r>
            <a:r>
              <a:rPr lang="en-US" sz="2040" spc="-5" dirty="0">
                <a:solidFill>
                  <a:prstClr val="black"/>
                </a:solidFill>
                <a:latin typeface="Constantia"/>
                <a:cs typeface="Constantia"/>
              </a:rPr>
              <a:t>from</a:t>
            </a:r>
            <a:r>
              <a:rPr lang="en-US" sz="2040" spc="-92" dirty="0">
                <a:solidFill>
                  <a:prstClr val="black"/>
                </a:solidFill>
                <a:latin typeface="Constantia"/>
                <a:cs typeface="Constantia"/>
              </a:rPr>
              <a:t> </a:t>
            </a:r>
            <a:r>
              <a:rPr lang="en-US" sz="2040" spc="-5" dirty="0">
                <a:solidFill>
                  <a:prstClr val="black"/>
                </a:solidFill>
                <a:latin typeface="Constantia"/>
                <a:cs typeface="Constantia"/>
              </a:rPr>
              <a:t>adding,</a:t>
            </a:r>
            <a:r>
              <a:rPr lang="en-US" sz="2040" spc="-46" dirty="0">
                <a:solidFill>
                  <a:prstClr val="black"/>
                </a:solidFill>
                <a:latin typeface="Constantia"/>
                <a:cs typeface="Constantia"/>
              </a:rPr>
              <a:t> </a:t>
            </a:r>
            <a:r>
              <a:rPr lang="en-US" sz="2040" spc="-5" dirty="0">
                <a:solidFill>
                  <a:prstClr val="black"/>
                </a:solidFill>
                <a:latin typeface="Constantia"/>
                <a:cs typeface="Constantia"/>
              </a:rPr>
              <a:t>testing</a:t>
            </a:r>
            <a:r>
              <a:rPr lang="en-US" sz="2040" spc="-82" dirty="0">
                <a:solidFill>
                  <a:prstClr val="black"/>
                </a:solidFill>
                <a:latin typeface="Constantia"/>
                <a:cs typeface="Constantia"/>
              </a:rPr>
              <a:t> </a:t>
            </a:r>
            <a:r>
              <a:rPr lang="en-US" sz="2040" dirty="0">
                <a:solidFill>
                  <a:prstClr val="black"/>
                </a:solidFill>
                <a:latin typeface="Constantia"/>
                <a:cs typeface="Constantia"/>
              </a:rPr>
              <a:t>or</a:t>
            </a:r>
            <a:r>
              <a:rPr lang="en-US" sz="2040" spc="-87" dirty="0">
                <a:solidFill>
                  <a:prstClr val="black"/>
                </a:solidFill>
                <a:latin typeface="Constantia"/>
                <a:cs typeface="Constantia"/>
              </a:rPr>
              <a:t> </a:t>
            </a:r>
            <a:r>
              <a:rPr lang="en-US" sz="2040" spc="-10" dirty="0">
                <a:solidFill>
                  <a:prstClr val="black"/>
                </a:solidFill>
                <a:latin typeface="Constantia"/>
                <a:cs typeface="Constantia"/>
              </a:rPr>
              <a:t>improving</a:t>
            </a:r>
            <a:r>
              <a:rPr lang="en-US" sz="2040" spc="-61" dirty="0">
                <a:solidFill>
                  <a:prstClr val="black"/>
                </a:solidFill>
                <a:latin typeface="Constantia"/>
                <a:cs typeface="Constantia"/>
              </a:rPr>
              <a:t> </a:t>
            </a:r>
            <a:r>
              <a:rPr lang="en-US" sz="2040" dirty="0">
                <a:solidFill>
                  <a:prstClr val="black"/>
                </a:solidFill>
                <a:latin typeface="Constantia"/>
                <a:cs typeface="Constantia"/>
              </a:rPr>
              <a:t>the</a:t>
            </a:r>
            <a:r>
              <a:rPr lang="en-US" sz="2040" spc="-107" dirty="0">
                <a:solidFill>
                  <a:prstClr val="black"/>
                </a:solidFill>
                <a:latin typeface="Constantia"/>
                <a:cs typeface="Constantia"/>
              </a:rPr>
              <a:t> </a:t>
            </a:r>
            <a:r>
              <a:rPr lang="en-US" sz="2040" spc="-5" dirty="0">
                <a:solidFill>
                  <a:prstClr val="black"/>
                </a:solidFill>
                <a:latin typeface="Constantia"/>
                <a:cs typeface="Constantia"/>
              </a:rPr>
              <a:t>currently  </a:t>
            </a:r>
            <a:r>
              <a:rPr lang="en-US" sz="2040" dirty="0">
                <a:solidFill>
                  <a:prstClr val="black"/>
                </a:solidFill>
                <a:latin typeface="Constantia"/>
                <a:cs typeface="Constantia"/>
              </a:rPr>
              <a:t>necessary</a:t>
            </a:r>
            <a:r>
              <a:rPr lang="en-US" sz="2040" spc="-143" dirty="0">
                <a:solidFill>
                  <a:prstClr val="black"/>
                </a:solidFill>
                <a:latin typeface="Constantia"/>
                <a:cs typeface="Constantia"/>
              </a:rPr>
              <a:t> </a:t>
            </a:r>
            <a:r>
              <a:rPr lang="en-US" sz="2040" spc="-15" dirty="0">
                <a:solidFill>
                  <a:prstClr val="black"/>
                </a:solidFill>
                <a:latin typeface="Constantia"/>
                <a:cs typeface="Constantia"/>
              </a:rPr>
              <a:t>functionality.</a:t>
            </a:r>
            <a:endParaRPr lang="en-US" sz="2040" dirty="0">
              <a:solidFill>
                <a:prstClr val="black"/>
              </a:solidFill>
              <a:latin typeface="Constantia"/>
              <a:cs typeface="Constantia"/>
            </a:endParaRPr>
          </a:p>
          <a:p>
            <a:pPr marL="292732" indent="-279779" defTabSz="932597">
              <a:buClr>
                <a:srgbClr val="0AD0D9"/>
              </a:buClr>
              <a:buSzPct val="95000"/>
              <a:buFont typeface="Wingdings 2"/>
              <a:buChar char=""/>
              <a:tabLst>
                <a:tab pos="292084" algn="l"/>
                <a:tab pos="292732" algn="l"/>
              </a:tabLst>
            </a:pPr>
            <a:r>
              <a:rPr lang="en-US" sz="2040" spc="-5" dirty="0">
                <a:solidFill>
                  <a:prstClr val="black"/>
                </a:solidFill>
                <a:latin typeface="Constantia"/>
                <a:cs typeface="Constantia"/>
              </a:rPr>
              <a:t>The</a:t>
            </a:r>
            <a:r>
              <a:rPr lang="en-US" sz="2040" spc="-46" dirty="0">
                <a:solidFill>
                  <a:prstClr val="black"/>
                </a:solidFill>
                <a:latin typeface="Constantia"/>
                <a:cs typeface="Constantia"/>
              </a:rPr>
              <a:t> </a:t>
            </a:r>
            <a:r>
              <a:rPr lang="en-US" sz="2040" dirty="0">
                <a:solidFill>
                  <a:prstClr val="black"/>
                </a:solidFill>
                <a:latin typeface="Constantia"/>
                <a:cs typeface="Constantia"/>
              </a:rPr>
              <a:t>new</a:t>
            </a:r>
            <a:r>
              <a:rPr lang="en-US" sz="2040" spc="-56" dirty="0">
                <a:solidFill>
                  <a:prstClr val="black"/>
                </a:solidFill>
                <a:latin typeface="Constantia"/>
                <a:cs typeface="Constantia"/>
              </a:rPr>
              <a:t> </a:t>
            </a:r>
            <a:r>
              <a:rPr lang="en-US" sz="2040" spc="-5" dirty="0">
                <a:solidFill>
                  <a:prstClr val="black"/>
                </a:solidFill>
                <a:latin typeface="Constantia"/>
                <a:cs typeface="Constantia"/>
              </a:rPr>
              <a:t>features</a:t>
            </a:r>
            <a:r>
              <a:rPr lang="en-US" sz="2040" spc="-56" dirty="0">
                <a:solidFill>
                  <a:prstClr val="black"/>
                </a:solidFill>
                <a:latin typeface="Constantia"/>
                <a:cs typeface="Constantia"/>
              </a:rPr>
              <a:t> </a:t>
            </a:r>
            <a:r>
              <a:rPr lang="en-US" sz="2040" dirty="0">
                <a:solidFill>
                  <a:prstClr val="black"/>
                </a:solidFill>
                <a:latin typeface="Constantia"/>
                <a:cs typeface="Constantia"/>
              </a:rPr>
              <a:t>must</a:t>
            </a:r>
            <a:r>
              <a:rPr lang="en-US" sz="2040" spc="-71" dirty="0">
                <a:solidFill>
                  <a:prstClr val="black"/>
                </a:solidFill>
                <a:latin typeface="Constantia"/>
                <a:cs typeface="Constantia"/>
              </a:rPr>
              <a:t> </a:t>
            </a:r>
            <a:r>
              <a:rPr lang="en-US" sz="2040" spc="-5" dirty="0">
                <a:solidFill>
                  <a:prstClr val="black"/>
                </a:solidFill>
                <a:latin typeface="Constantia"/>
                <a:cs typeface="Constantia"/>
              </a:rPr>
              <a:t>be</a:t>
            </a:r>
            <a:r>
              <a:rPr lang="en-US" sz="2040" spc="-97" dirty="0">
                <a:solidFill>
                  <a:prstClr val="black"/>
                </a:solidFill>
                <a:latin typeface="Constantia"/>
                <a:cs typeface="Constantia"/>
              </a:rPr>
              <a:t> </a:t>
            </a:r>
            <a:r>
              <a:rPr lang="en-US" sz="2040" spc="-5" dirty="0">
                <a:solidFill>
                  <a:prstClr val="black"/>
                </a:solidFill>
                <a:latin typeface="Constantia"/>
                <a:cs typeface="Constantia"/>
              </a:rPr>
              <a:t>debugged,</a:t>
            </a:r>
            <a:r>
              <a:rPr lang="en-US" sz="2040" spc="-82" dirty="0">
                <a:solidFill>
                  <a:prstClr val="black"/>
                </a:solidFill>
                <a:latin typeface="Constantia"/>
                <a:cs typeface="Constantia"/>
              </a:rPr>
              <a:t> </a:t>
            </a:r>
            <a:r>
              <a:rPr lang="en-US" sz="2040" dirty="0">
                <a:solidFill>
                  <a:prstClr val="black"/>
                </a:solidFill>
                <a:latin typeface="Constantia"/>
                <a:cs typeface="Constantia"/>
              </a:rPr>
              <a:t>documented,</a:t>
            </a:r>
            <a:r>
              <a:rPr lang="en-US" sz="2040" spc="-71" dirty="0">
                <a:solidFill>
                  <a:prstClr val="black"/>
                </a:solidFill>
                <a:latin typeface="Constantia"/>
                <a:cs typeface="Constantia"/>
              </a:rPr>
              <a:t> </a:t>
            </a:r>
            <a:r>
              <a:rPr lang="en-US" sz="2040" dirty="0">
                <a:solidFill>
                  <a:prstClr val="black"/>
                </a:solidFill>
                <a:latin typeface="Constantia"/>
                <a:cs typeface="Constantia"/>
              </a:rPr>
              <a:t>and</a:t>
            </a:r>
            <a:r>
              <a:rPr lang="en-US" sz="2040" spc="-46" dirty="0">
                <a:solidFill>
                  <a:prstClr val="black"/>
                </a:solidFill>
                <a:latin typeface="Constantia"/>
                <a:cs typeface="Constantia"/>
              </a:rPr>
              <a:t> </a:t>
            </a:r>
            <a:r>
              <a:rPr lang="en-US" sz="2040" spc="-5" dirty="0">
                <a:solidFill>
                  <a:prstClr val="black"/>
                </a:solidFill>
                <a:latin typeface="Constantia"/>
                <a:cs typeface="Constantia"/>
              </a:rPr>
              <a:t>supported.</a:t>
            </a:r>
            <a:endParaRPr lang="en-US" sz="2040" dirty="0">
              <a:solidFill>
                <a:prstClr val="black"/>
              </a:solidFill>
              <a:latin typeface="Constantia"/>
              <a:cs typeface="Constantia"/>
            </a:endParaRPr>
          </a:p>
          <a:p>
            <a:pPr marL="665770" marR="136651" lvl="1" indent="-251931" defTabSz="932597">
              <a:lnSpc>
                <a:spcPts val="2091"/>
              </a:lnSpc>
              <a:spcBef>
                <a:spcPts val="5"/>
              </a:spcBef>
              <a:buClr>
                <a:srgbClr val="0E6EC5"/>
              </a:buClr>
              <a:buSzPct val="84210"/>
              <a:buFont typeface="Wingdings 2"/>
              <a:buChar char=""/>
              <a:tabLst>
                <a:tab pos="251282" algn="l"/>
                <a:tab pos="666418" algn="l"/>
              </a:tabLst>
            </a:pPr>
            <a:r>
              <a:rPr lang="en-US" sz="1938" spc="-10" dirty="0">
                <a:solidFill>
                  <a:prstClr val="black"/>
                </a:solidFill>
                <a:latin typeface="Constantia"/>
                <a:cs typeface="Constantia"/>
              </a:rPr>
              <a:t>Microsoft must translate everything into eight languages for</a:t>
            </a:r>
            <a:r>
              <a:rPr lang="en-US" sz="1938" spc="-259" dirty="0">
                <a:solidFill>
                  <a:prstClr val="black"/>
                </a:solidFill>
                <a:latin typeface="Constantia"/>
                <a:cs typeface="Constantia"/>
              </a:rPr>
              <a:t> </a:t>
            </a:r>
            <a:r>
              <a:rPr lang="en-US" sz="1938" spc="-5" dirty="0">
                <a:solidFill>
                  <a:prstClr val="black"/>
                </a:solidFill>
                <a:latin typeface="Constantia"/>
                <a:cs typeface="Constantia"/>
              </a:rPr>
              <a:t>initial release</a:t>
            </a:r>
            <a:endParaRPr lang="en-US" sz="1938" dirty="0">
              <a:solidFill>
                <a:prstClr val="black"/>
              </a:solidFill>
              <a:latin typeface="Constantia"/>
              <a:cs typeface="Constantia"/>
            </a:endParaRPr>
          </a:p>
          <a:p>
            <a:pPr marL="292732" indent="-279779" defTabSz="932597">
              <a:lnSpc>
                <a:spcPts val="2448"/>
              </a:lnSpc>
              <a:buClr>
                <a:srgbClr val="0AD0D9"/>
              </a:buClr>
              <a:buSzPct val="95000"/>
              <a:buFont typeface="Wingdings 2"/>
              <a:buChar char=""/>
              <a:tabLst>
                <a:tab pos="292084" algn="l"/>
                <a:tab pos="292732" algn="l"/>
              </a:tabLst>
            </a:pPr>
            <a:r>
              <a:rPr lang="en-US" sz="2040" spc="-10" dirty="0">
                <a:solidFill>
                  <a:prstClr val="black"/>
                </a:solidFill>
                <a:latin typeface="Constantia"/>
                <a:cs typeface="Constantia"/>
              </a:rPr>
              <a:t>New</a:t>
            </a:r>
            <a:r>
              <a:rPr lang="en-US" sz="2040" spc="-51" dirty="0">
                <a:solidFill>
                  <a:prstClr val="black"/>
                </a:solidFill>
                <a:latin typeface="Constantia"/>
                <a:cs typeface="Constantia"/>
              </a:rPr>
              <a:t> </a:t>
            </a:r>
            <a:r>
              <a:rPr lang="en-US" sz="2040" spc="-5" dirty="0">
                <a:solidFill>
                  <a:prstClr val="black"/>
                </a:solidFill>
                <a:latin typeface="Constantia"/>
                <a:cs typeface="Constantia"/>
              </a:rPr>
              <a:t>features</a:t>
            </a:r>
            <a:r>
              <a:rPr lang="en-US" sz="2040" spc="-51" dirty="0">
                <a:solidFill>
                  <a:prstClr val="black"/>
                </a:solidFill>
                <a:latin typeface="Constantia"/>
                <a:cs typeface="Constantia"/>
              </a:rPr>
              <a:t> </a:t>
            </a:r>
            <a:r>
              <a:rPr lang="en-US" sz="2040" spc="-5" dirty="0">
                <a:solidFill>
                  <a:prstClr val="black"/>
                </a:solidFill>
                <a:latin typeface="Constantia"/>
                <a:cs typeface="Constantia"/>
              </a:rPr>
              <a:t>impose</a:t>
            </a:r>
            <a:r>
              <a:rPr lang="en-US" sz="2040" spc="-97" dirty="0">
                <a:solidFill>
                  <a:prstClr val="black"/>
                </a:solidFill>
                <a:latin typeface="Constantia"/>
                <a:cs typeface="Constantia"/>
              </a:rPr>
              <a:t> </a:t>
            </a:r>
            <a:r>
              <a:rPr lang="en-US" sz="2040" spc="-10" dirty="0">
                <a:solidFill>
                  <a:prstClr val="black"/>
                </a:solidFill>
                <a:latin typeface="Constantia"/>
                <a:cs typeface="Constantia"/>
              </a:rPr>
              <a:t>constraints</a:t>
            </a:r>
            <a:r>
              <a:rPr lang="en-US" sz="2040" spc="-116" dirty="0">
                <a:solidFill>
                  <a:prstClr val="black"/>
                </a:solidFill>
                <a:latin typeface="Constantia"/>
                <a:cs typeface="Constantia"/>
              </a:rPr>
              <a:t> </a:t>
            </a:r>
            <a:r>
              <a:rPr lang="en-US" sz="2040" dirty="0">
                <a:solidFill>
                  <a:prstClr val="black"/>
                </a:solidFill>
                <a:latin typeface="Constantia"/>
                <a:cs typeface="Constantia"/>
              </a:rPr>
              <a:t>on</a:t>
            </a:r>
            <a:r>
              <a:rPr lang="en-US" sz="2040" spc="-97" dirty="0">
                <a:solidFill>
                  <a:prstClr val="black"/>
                </a:solidFill>
                <a:latin typeface="Constantia"/>
                <a:cs typeface="Constantia"/>
              </a:rPr>
              <a:t> </a:t>
            </a:r>
            <a:r>
              <a:rPr lang="en-US" sz="2040" spc="-5" dirty="0">
                <a:solidFill>
                  <a:prstClr val="black"/>
                </a:solidFill>
                <a:latin typeface="Constantia"/>
                <a:cs typeface="Constantia"/>
              </a:rPr>
              <a:t>what</a:t>
            </a:r>
            <a:r>
              <a:rPr lang="en-US" sz="2040" spc="-87" dirty="0">
                <a:solidFill>
                  <a:prstClr val="black"/>
                </a:solidFill>
                <a:latin typeface="Constantia"/>
                <a:cs typeface="Constantia"/>
              </a:rPr>
              <a:t> </a:t>
            </a:r>
            <a:r>
              <a:rPr lang="en-US" sz="2040" spc="-5" dirty="0">
                <a:solidFill>
                  <a:prstClr val="black"/>
                </a:solidFill>
                <a:latin typeface="Constantia"/>
                <a:cs typeface="Constantia"/>
              </a:rPr>
              <a:t>can</a:t>
            </a:r>
            <a:r>
              <a:rPr lang="en-US" sz="2040" spc="-31" dirty="0">
                <a:solidFill>
                  <a:prstClr val="black"/>
                </a:solidFill>
                <a:latin typeface="Constantia"/>
                <a:cs typeface="Constantia"/>
              </a:rPr>
              <a:t> </a:t>
            </a:r>
            <a:r>
              <a:rPr lang="en-US" sz="2040" spc="-5" dirty="0">
                <a:solidFill>
                  <a:prstClr val="black"/>
                </a:solidFill>
                <a:latin typeface="Constantia"/>
                <a:cs typeface="Constantia"/>
              </a:rPr>
              <a:t>be</a:t>
            </a:r>
            <a:r>
              <a:rPr lang="en-US" sz="2040" spc="-102" dirty="0">
                <a:solidFill>
                  <a:prstClr val="black"/>
                </a:solidFill>
                <a:latin typeface="Constantia"/>
                <a:cs typeface="Constantia"/>
              </a:rPr>
              <a:t> </a:t>
            </a:r>
            <a:r>
              <a:rPr lang="en-US" sz="2040" dirty="0">
                <a:solidFill>
                  <a:prstClr val="black"/>
                </a:solidFill>
                <a:latin typeface="Constantia"/>
                <a:cs typeface="Constantia"/>
              </a:rPr>
              <a:t>done</a:t>
            </a:r>
            <a:r>
              <a:rPr lang="en-US" sz="2040" spc="-56" dirty="0">
                <a:solidFill>
                  <a:prstClr val="black"/>
                </a:solidFill>
                <a:latin typeface="Constantia"/>
                <a:cs typeface="Constantia"/>
              </a:rPr>
              <a:t> </a:t>
            </a:r>
            <a:r>
              <a:rPr lang="en-US" sz="2040" spc="-5" dirty="0">
                <a:solidFill>
                  <a:prstClr val="black"/>
                </a:solidFill>
                <a:latin typeface="Constantia"/>
                <a:cs typeface="Constantia"/>
              </a:rPr>
              <a:t>in</a:t>
            </a:r>
            <a:r>
              <a:rPr lang="en-US" sz="2040" spc="-46" dirty="0">
                <a:solidFill>
                  <a:prstClr val="black"/>
                </a:solidFill>
                <a:latin typeface="Constantia"/>
                <a:cs typeface="Constantia"/>
              </a:rPr>
              <a:t> </a:t>
            </a:r>
            <a:r>
              <a:rPr lang="en-US" sz="2040" dirty="0">
                <a:solidFill>
                  <a:prstClr val="black"/>
                </a:solidFill>
                <a:latin typeface="Constantia"/>
                <a:cs typeface="Constantia"/>
              </a:rPr>
              <a:t>the</a:t>
            </a:r>
            <a:r>
              <a:rPr lang="en-US" sz="2040" spc="-61" dirty="0">
                <a:solidFill>
                  <a:prstClr val="black"/>
                </a:solidFill>
                <a:latin typeface="Constantia"/>
                <a:cs typeface="Constantia"/>
              </a:rPr>
              <a:t> </a:t>
            </a:r>
            <a:r>
              <a:rPr lang="en-US" sz="2040" spc="-5" dirty="0">
                <a:solidFill>
                  <a:prstClr val="black"/>
                </a:solidFill>
                <a:latin typeface="Constantia"/>
                <a:cs typeface="Constantia"/>
              </a:rPr>
              <a:t>future</a:t>
            </a:r>
            <a:endParaRPr lang="en-US" sz="2040" dirty="0">
              <a:solidFill>
                <a:prstClr val="black"/>
              </a:solidFill>
              <a:latin typeface="Constantia"/>
              <a:cs typeface="Constantia"/>
            </a:endParaRPr>
          </a:p>
          <a:p>
            <a:pPr marL="292732" marR="791412" indent="-279779" defTabSz="932597">
              <a:lnSpc>
                <a:spcPct val="80000"/>
              </a:lnSpc>
              <a:spcBef>
                <a:spcPts val="490"/>
              </a:spcBef>
              <a:buClr>
                <a:srgbClr val="0AD0D9"/>
              </a:buClr>
              <a:buSzPct val="95000"/>
              <a:buFont typeface="Wingdings 2"/>
              <a:buChar char=""/>
              <a:tabLst>
                <a:tab pos="292084" algn="l"/>
                <a:tab pos="292732" algn="l"/>
              </a:tabLst>
            </a:pPr>
            <a:r>
              <a:rPr lang="en-US" sz="2040" spc="-10" dirty="0">
                <a:solidFill>
                  <a:prstClr val="black"/>
                </a:solidFill>
                <a:latin typeface="Constantia"/>
                <a:cs typeface="Constantia"/>
              </a:rPr>
              <a:t>Until</a:t>
            </a:r>
            <a:r>
              <a:rPr lang="en-US" sz="2040" spc="-25" dirty="0">
                <a:solidFill>
                  <a:prstClr val="black"/>
                </a:solidFill>
                <a:latin typeface="Constantia"/>
                <a:cs typeface="Constantia"/>
              </a:rPr>
              <a:t> </a:t>
            </a:r>
            <a:r>
              <a:rPr lang="en-US" sz="2040" spc="-20" dirty="0">
                <a:solidFill>
                  <a:prstClr val="black"/>
                </a:solidFill>
                <a:latin typeface="Constantia"/>
                <a:cs typeface="Constantia"/>
              </a:rPr>
              <a:t>it’s</a:t>
            </a:r>
            <a:r>
              <a:rPr lang="en-US" sz="2040" spc="-116" dirty="0">
                <a:solidFill>
                  <a:prstClr val="black"/>
                </a:solidFill>
                <a:latin typeface="Constantia"/>
                <a:cs typeface="Constantia"/>
              </a:rPr>
              <a:t> </a:t>
            </a:r>
            <a:r>
              <a:rPr lang="en-US" sz="2040" spc="-5" dirty="0">
                <a:solidFill>
                  <a:prstClr val="black"/>
                </a:solidFill>
                <a:latin typeface="Constantia"/>
                <a:cs typeface="Constantia"/>
              </a:rPr>
              <a:t>actually</a:t>
            </a:r>
            <a:r>
              <a:rPr lang="en-US" sz="2040" spc="-56" dirty="0">
                <a:solidFill>
                  <a:prstClr val="black"/>
                </a:solidFill>
                <a:latin typeface="Constantia"/>
                <a:cs typeface="Constantia"/>
              </a:rPr>
              <a:t> </a:t>
            </a:r>
            <a:r>
              <a:rPr lang="en-US" sz="2040" dirty="0">
                <a:solidFill>
                  <a:prstClr val="black"/>
                </a:solidFill>
                <a:latin typeface="Constantia"/>
                <a:cs typeface="Constantia"/>
              </a:rPr>
              <a:t>needed,</a:t>
            </a:r>
            <a:r>
              <a:rPr lang="en-US" sz="2040" spc="-10" dirty="0">
                <a:solidFill>
                  <a:prstClr val="black"/>
                </a:solidFill>
                <a:latin typeface="Constantia"/>
                <a:cs typeface="Constantia"/>
              </a:rPr>
              <a:t> </a:t>
            </a:r>
            <a:r>
              <a:rPr lang="en-US" sz="2040" dirty="0">
                <a:solidFill>
                  <a:prstClr val="black"/>
                </a:solidFill>
                <a:latin typeface="Constantia"/>
                <a:cs typeface="Constantia"/>
              </a:rPr>
              <a:t>it</a:t>
            </a:r>
            <a:r>
              <a:rPr lang="en-US" sz="2040" spc="-61" dirty="0">
                <a:solidFill>
                  <a:prstClr val="black"/>
                </a:solidFill>
                <a:latin typeface="Constantia"/>
                <a:cs typeface="Constantia"/>
              </a:rPr>
              <a:t> </a:t>
            </a:r>
            <a:r>
              <a:rPr lang="en-US" sz="2040" dirty="0">
                <a:solidFill>
                  <a:prstClr val="black"/>
                </a:solidFill>
                <a:latin typeface="Constantia"/>
                <a:cs typeface="Constantia"/>
              </a:rPr>
              <a:t>is</a:t>
            </a:r>
            <a:r>
              <a:rPr lang="en-US" sz="2040" spc="-97" dirty="0">
                <a:solidFill>
                  <a:prstClr val="black"/>
                </a:solidFill>
                <a:latin typeface="Constantia"/>
                <a:cs typeface="Constantia"/>
              </a:rPr>
              <a:t> </a:t>
            </a:r>
            <a:r>
              <a:rPr lang="en-US" sz="2040" spc="5" dirty="0">
                <a:solidFill>
                  <a:prstClr val="black"/>
                </a:solidFill>
                <a:latin typeface="Constantia"/>
                <a:cs typeface="Constantia"/>
              </a:rPr>
              <a:t>difficult</a:t>
            </a:r>
            <a:r>
              <a:rPr lang="en-US" sz="2040" spc="-87" dirty="0">
                <a:solidFill>
                  <a:prstClr val="black"/>
                </a:solidFill>
                <a:latin typeface="Constantia"/>
                <a:cs typeface="Constantia"/>
              </a:rPr>
              <a:t> </a:t>
            </a:r>
            <a:r>
              <a:rPr lang="en-US" sz="2040" spc="-15" dirty="0">
                <a:solidFill>
                  <a:prstClr val="black"/>
                </a:solidFill>
                <a:latin typeface="Constantia"/>
                <a:cs typeface="Constantia"/>
              </a:rPr>
              <a:t>to</a:t>
            </a:r>
            <a:r>
              <a:rPr lang="en-US" sz="2040" spc="-87" dirty="0">
                <a:solidFill>
                  <a:prstClr val="black"/>
                </a:solidFill>
                <a:latin typeface="Constantia"/>
                <a:cs typeface="Constantia"/>
              </a:rPr>
              <a:t> </a:t>
            </a:r>
            <a:r>
              <a:rPr lang="en-US" sz="2040" spc="-5" dirty="0">
                <a:solidFill>
                  <a:prstClr val="black"/>
                </a:solidFill>
                <a:latin typeface="Constantia"/>
                <a:cs typeface="Constantia"/>
              </a:rPr>
              <a:t>fully</a:t>
            </a:r>
            <a:r>
              <a:rPr lang="en-US" sz="2040" spc="-102" dirty="0">
                <a:solidFill>
                  <a:prstClr val="black"/>
                </a:solidFill>
                <a:latin typeface="Constantia"/>
                <a:cs typeface="Constantia"/>
              </a:rPr>
              <a:t> </a:t>
            </a:r>
            <a:r>
              <a:rPr lang="en-US" sz="2040" spc="10" dirty="0">
                <a:solidFill>
                  <a:prstClr val="black"/>
                </a:solidFill>
                <a:latin typeface="Constantia"/>
                <a:cs typeface="Constantia"/>
              </a:rPr>
              <a:t>define</a:t>
            </a:r>
            <a:r>
              <a:rPr lang="en-US" sz="2040" spc="-102" dirty="0">
                <a:solidFill>
                  <a:prstClr val="black"/>
                </a:solidFill>
                <a:latin typeface="Constantia"/>
                <a:cs typeface="Constantia"/>
              </a:rPr>
              <a:t> </a:t>
            </a:r>
            <a:r>
              <a:rPr lang="en-US" sz="2040" spc="-5" dirty="0">
                <a:solidFill>
                  <a:prstClr val="black"/>
                </a:solidFill>
                <a:latin typeface="Constantia"/>
                <a:cs typeface="Constantia"/>
              </a:rPr>
              <a:t>what</a:t>
            </a:r>
            <a:r>
              <a:rPr lang="en-US" sz="2040" spc="-102" dirty="0">
                <a:solidFill>
                  <a:prstClr val="black"/>
                </a:solidFill>
                <a:latin typeface="Constantia"/>
                <a:cs typeface="Constantia"/>
              </a:rPr>
              <a:t> </a:t>
            </a:r>
            <a:r>
              <a:rPr lang="en-US" sz="2040" dirty="0">
                <a:solidFill>
                  <a:prstClr val="black"/>
                </a:solidFill>
                <a:latin typeface="Constantia"/>
                <a:cs typeface="Constantia"/>
              </a:rPr>
              <a:t>a</a:t>
            </a:r>
            <a:r>
              <a:rPr lang="en-US" sz="2040" spc="-51" dirty="0">
                <a:solidFill>
                  <a:prstClr val="black"/>
                </a:solidFill>
                <a:latin typeface="Constantia"/>
                <a:cs typeface="Constantia"/>
              </a:rPr>
              <a:t> </a:t>
            </a:r>
            <a:r>
              <a:rPr lang="en-US" sz="2040" dirty="0">
                <a:solidFill>
                  <a:prstClr val="black"/>
                </a:solidFill>
                <a:latin typeface="Constantia"/>
                <a:cs typeface="Constantia"/>
              </a:rPr>
              <a:t>new  </a:t>
            </a:r>
            <a:r>
              <a:rPr lang="en-US" sz="2040" spc="-5" dirty="0">
                <a:solidFill>
                  <a:prstClr val="black"/>
                </a:solidFill>
                <a:latin typeface="Constantia"/>
                <a:cs typeface="Constantia"/>
              </a:rPr>
              <a:t>feature</a:t>
            </a:r>
            <a:r>
              <a:rPr lang="en-US" sz="2040" spc="-122" dirty="0">
                <a:solidFill>
                  <a:prstClr val="black"/>
                </a:solidFill>
                <a:latin typeface="Constantia"/>
                <a:cs typeface="Constantia"/>
              </a:rPr>
              <a:t> </a:t>
            </a:r>
            <a:r>
              <a:rPr lang="en-US" sz="2040" dirty="0">
                <a:solidFill>
                  <a:prstClr val="black"/>
                </a:solidFill>
                <a:latin typeface="Constantia"/>
                <a:cs typeface="Constantia"/>
              </a:rPr>
              <a:t>should</a:t>
            </a:r>
            <a:r>
              <a:rPr lang="en-US" sz="2040" spc="-82" dirty="0">
                <a:solidFill>
                  <a:prstClr val="black"/>
                </a:solidFill>
                <a:latin typeface="Constantia"/>
                <a:cs typeface="Constantia"/>
              </a:rPr>
              <a:t> </a:t>
            </a:r>
            <a:r>
              <a:rPr lang="en-US" sz="2040" dirty="0">
                <a:solidFill>
                  <a:prstClr val="black"/>
                </a:solidFill>
                <a:latin typeface="Constantia"/>
                <a:cs typeface="Constantia"/>
              </a:rPr>
              <a:t>do</a:t>
            </a:r>
            <a:r>
              <a:rPr lang="en-US" sz="2040" spc="-122" dirty="0">
                <a:solidFill>
                  <a:prstClr val="black"/>
                </a:solidFill>
                <a:latin typeface="Constantia"/>
                <a:cs typeface="Constantia"/>
              </a:rPr>
              <a:t> </a:t>
            </a:r>
            <a:r>
              <a:rPr lang="en-US" sz="2040" dirty="0">
                <a:solidFill>
                  <a:prstClr val="black"/>
                </a:solidFill>
                <a:latin typeface="Constantia"/>
                <a:cs typeface="Constantia"/>
              </a:rPr>
              <a:t>and</a:t>
            </a:r>
            <a:r>
              <a:rPr lang="en-US" sz="2040" spc="-36" dirty="0">
                <a:solidFill>
                  <a:prstClr val="black"/>
                </a:solidFill>
                <a:latin typeface="Constantia"/>
                <a:cs typeface="Constantia"/>
              </a:rPr>
              <a:t> </a:t>
            </a:r>
            <a:r>
              <a:rPr lang="en-US" sz="2040" spc="-5" dirty="0">
                <a:solidFill>
                  <a:prstClr val="black"/>
                </a:solidFill>
                <a:latin typeface="Constantia"/>
                <a:cs typeface="Constantia"/>
              </a:rPr>
              <a:t>test</a:t>
            </a:r>
            <a:r>
              <a:rPr lang="en-US" sz="2040" spc="-82" dirty="0">
                <a:solidFill>
                  <a:prstClr val="black"/>
                </a:solidFill>
                <a:latin typeface="Constantia"/>
                <a:cs typeface="Constantia"/>
              </a:rPr>
              <a:t> </a:t>
            </a:r>
            <a:r>
              <a:rPr lang="en-US" sz="2040" spc="-5" dirty="0">
                <a:solidFill>
                  <a:prstClr val="black"/>
                </a:solidFill>
                <a:latin typeface="Constantia"/>
                <a:cs typeface="Constantia"/>
              </a:rPr>
              <a:t>it.</a:t>
            </a:r>
            <a:endParaRPr lang="en-US" sz="2040" dirty="0">
              <a:solidFill>
                <a:prstClr val="black"/>
              </a:solidFill>
              <a:latin typeface="Constantia"/>
              <a:cs typeface="Constantia"/>
            </a:endParaRPr>
          </a:p>
          <a:p>
            <a:pPr marL="292732" indent="-279779" defTabSz="932597">
              <a:buClr>
                <a:srgbClr val="0AD0D9"/>
              </a:buClr>
              <a:buSzPct val="95000"/>
              <a:buFont typeface="Wingdings 2"/>
              <a:buChar char=""/>
              <a:tabLst>
                <a:tab pos="292084" algn="l"/>
                <a:tab pos="292732" algn="l"/>
              </a:tabLst>
            </a:pPr>
            <a:r>
              <a:rPr lang="en-US" sz="2040" dirty="0">
                <a:solidFill>
                  <a:prstClr val="black"/>
                </a:solidFill>
                <a:latin typeface="Constantia"/>
                <a:cs typeface="Constantia"/>
              </a:rPr>
              <a:t>This</a:t>
            </a:r>
            <a:r>
              <a:rPr lang="en-US" sz="2040" spc="-46" dirty="0">
                <a:solidFill>
                  <a:prstClr val="black"/>
                </a:solidFill>
                <a:latin typeface="Constantia"/>
                <a:cs typeface="Constantia"/>
              </a:rPr>
              <a:t> </a:t>
            </a:r>
            <a:r>
              <a:rPr lang="en-US" sz="2040" dirty="0">
                <a:solidFill>
                  <a:prstClr val="black"/>
                </a:solidFill>
                <a:latin typeface="Constantia"/>
                <a:cs typeface="Constantia"/>
              </a:rPr>
              <a:t>leads</a:t>
            </a:r>
            <a:r>
              <a:rPr lang="en-US" sz="2040" spc="-56" dirty="0">
                <a:solidFill>
                  <a:prstClr val="black"/>
                </a:solidFill>
                <a:latin typeface="Constantia"/>
                <a:cs typeface="Constantia"/>
              </a:rPr>
              <a:t> </a:t>
            </a:r>
            <a:r>
              <a:rPr lang="en-US" sz="2040" spc="-15" dirty="0">
                <a:solidFill>
                  <a:prstClr val="black"/>
                </a:solidFill>
                <a:latin typeface="Constantia"/>
                <a:cs typeface="Constantia"/>
              </a:rPr>
              <a:t>to</a:t>
            </a:r>
            <a:r>
              <a:rPr lang="en-US" sz="2040" spc="-138" dirty="0">
                <a:solidFill>
                  <a:prstClr val="black"/>
                </a:solidFill>
                <a:latin typeface="Constantia"/>
                <a:cs typeface="Constantia"/>
              </a:rPr>
              <a:t> </a:t>
            </a:r>
            <a:r>
              <a:rPr lang="en-US" sz="2040" spc="-10" dirty="0">
                <a:solidFill>
                  <a:prstClr val="black"/>
                </a:solidFill>
                <a:latin typeface="Constantia"/>
                <a:cs typeface="Constantia"/>
              </a:rPr>
              <a:t>code</a:t>
            </a:r>
            <a:r>
              <a:rPr lang="en-US" sz="2040" spc="-46" dirty="0">
                <a:solidFill>
                  <a:prstClr val="black"/>
                </a:solidFill>
                <a:latin typeface="Constantia"/>
                <a:cs typeface="Constantia"/>
              </a:rPr>
              <a:t> </a:t>
            </a:r>
            <a:r>
              <a:rPr lang="en-US" sz="2040" dirty="0">
                <a:solidFill>
                  <a:prstClr val="black"/>
                </a:solidFill>
                <a:latin typeface="Constantia"/>
                <a:cs typeface="Constantia"/>
              </a:rPr>
              <a:t>bloat</a:t>
            </a:r>
            <a:r>
              <a:rPr lang="en-US" sz="2040" spc="-116" dirty="0">
                <a:solidFill>
                  <a:prstClr val="black"/>
                </a:solidFill>
                <a:latin typeface="Constantia"/>
                <a:cs typeface="Constantia"/>
              </a:rPr>
              <a:t> </a:t>
            </a:r>
            <a:r>
              <a:rPr lang="en-US" sz="2040" dirty="0">
                <a:solidFill>
                  <a:prstClr val="black"/>
                </a:solidFill>
                <a:latin typeface="Constantia"/>
                <a:cs typeface="Constantia"/>
              </a:rPr>
              <a:t>and</a:t>
            </a:r>
            <a:r>
              <a:rPr lang="en-US" sz="2040" spc="-56" dirty="0">
                <a:solidFill>
                  <a:prstClr val="black"/>
                </a:solidFill>
                <a:latin typeface="Constantia"/>
                <a:cs typeface="Constantia"/>
              </a:rPr>
              <a:t> </a:t>
            </a:r>
            <a:r>
              <a:rPr lang="en-US" sz="2040" dirty="0">
                <a:solidFill>
                  <a:prstClr val="black"/>
                </a:solidFill>
                <a:latin typeface="Constantia"/>
                <a:cs typeface="Constantia"/>
              </a:rPr>
              <a:t>adds</a:t>
            </a:r>
            <a:r>
              <a:rPr lang="en-US" sz="2040" spc="-92" dirty="0">
                <a:solidFill>
                  <a:prstClr val="black"/>
                </a:solidFill>
                <a:latin typeface="Constantia"/>
                <a:cs typeface="Constantia"/>
              </a:rPr>
              <a:t> </a:t>
            </a:r>
            <a:r>
              <a:rPr lang="en-US" sz="2040" spc="-5" dirty="0">
                <a:solidFill>
                  <a:prstClr val="black"/>
                </a:solidFill>
                <a:latin typeface="Constantia"/>
                <a:cs typeface="Constantia"/>
              </a:rPr>
              <a:t>complexity</a:t>
            </a:r>
            <a:r>
              <a:rPr lang="en-US" sz="2040" spc="-76" dirty="0">
                <a:solidFill>
                  <a:prstClr val="black"/>
                </a:solidFill>
                <a:latin typeface="Constantia"/>
                <a:cs typeface="Constantia"/>
              </a:rPr>
              <a:t> </a:t>
            </a:r>
            <a:r>
              <a:rPr lang="en-US" sz="2040" spc="-10" dirty="0">
                <a:solidFill>
                  <a:prstClr val="black"/>
                </a:solidFill>
                <a:latin typeface="Constantia"/>
                <a:cs typeface="Constantia"/>
              </a:rPr>
              <a:t>that’s</a:t>
            </a:r>
            <a:r>
              <a:rPr lang="en-US" sz="2040" spc="-82" dirty="0">
                <a:solidFill>
                  <a:prstClr val="black"/>
                </a:solidFill>
                <a:latin typeface="Constantia"/>
                <a:cs typeface="Constantia"/>
              </a:rPr>
              <a:t> </a:t>
            </a:r>
            <a:r>
              <a:rPr lang="en-US" sz="2040" dirty="0">
                <a:solidFill>
                  <a:prstClr val="black"/>
                </a:solidFill>
                <a:latin typeface="Constantia"/>
                <a:cs typeface="Constantia"/>
              </a:rPr>
              <a:t>not</a:t>
            </a:r>
            <a:r>
              <a:rPr lang="en-US" sz="2040" spc="-102" dirty="0">
                <a:solidFill>
                  <a:prstClr val="black"/>
                </a:solidFill>
                <a:latin typeface="Constantia"/>
                <a:cs typeface="Constantia"/>
              </a:rPr>
              <a:t> </a:t>
            </a:r>
            <a:r>
              <a:rPr lang="en-US" sz="2040" spc="-5" dirty="0">
                <a:solidFill>
                  <a:prstClr val="black"/>
                </a:solidFill>
                <a:latin typeface="Constantia"/>
                <a:cs typeface="Constantia"/>
              </a:rPr>
              <a:t>required.</a:t>
            </a:r>
            <a:endParaRPr lang="en-US" sz="2040" dirty="0">
              <a:solidFill>
                <a:prstClr val="black"/>
              </a:solidFill>
              <a:latin typeface="Constantia"/>
              <a:cs typeface="Constantia"/>
            </a:endParaRPr>
          </a:p>
          <a:p>
            <a:pPr marL="292732" indent="-279779" defTabSz="932597">
              <a:lnSpc>
                <a:spcPts val="2203"/>
              </a:lnSpc>
              <a:buClr>
                <a:srgbClr val="0AD0D9"/>
              </a:buClr>
              <a:buSzPct val="95000"/>
              <a:buFont typeface="Wingdings 2"/>
              <a:buChar char=""/>
              <a:tabLst>
                <a:tab pos="292084" algn="l"/>
                <a:tab pos="292732" algn="l"/>
              </a:tabLst>
            </a:pPr>
            <a:r>
              <a:rPr lang="en-US" sz="2040" spc="-5" dirty="0">
                <a:solidFill>
                  <a:prstClr val="black"/>
                </a:solidFill>
                <a:latin typeface="Constantia"/>
                <a:cs typeface="Constantia"/>
              </a:rPr>
              <a:t>Plus,</a:t>
            </a:r>
            <a:r>
              <a:rPr lang="en-US" sz="2040" spc="-36" dirty="0">
                <a:solidFill>
                  <a:prstClr val="black"/>
                </a:solidFill>
                <a:latin typeface="Constantia"/>
                <a:cs typeface="Constantia"/>
              </a:rPr>
              <a:t> </a:t>
            </a:r>
            <a:r>
              <a:rPr lang="en-US" sz="2040" dirty="0">
                <a:solidFill>
                  <a:prstClr val="black"/>
                </a:solidFill>
                <a:latin typeface="Constantia"/>
                <a:cs typeface="Constantia"/>
              </a:rPr>
              <a:t>the</a:t>
            </a:r>
            <a:r>
              <a:rPr lang="en-US" sz="2040" spc="-61" dirty="0">
                <a:solidFill>
                  <a:prstClr val="black"/>
                </a:solidFill>
                <a:latin typeface="Constantia"/>
                <a:cs typeface="Constantia"/>
              </a:rPr>
              <a:t> </a:t>
            </a:r>
            <a:r>
              <a:rPr lang="en-US" sz="2040" spc="-5" dirty="0">
                <a:solidFill>
                  <a:prstClr val="black"/>
                </a:solidFill>
                <a:latin typeface="Constantia"/>
                <a:cs typeface="Constantia"/>
              </a:rPr>
              <a:t>feature</a:t>
            </a:r>
            <a:r>
              <a:rPr lang="en-US" sz="2040" spc="-76" dirty="0">
                <a:solidFill>
                  <a:prstClr val="black"/>
                </a:solidFill>
                <a:latin typeface="Constantia"/>
                <a:cs typeface="Constantia"/>
              </a:rPr>
              <a:t> </a:t>
            </a:r>
            <a:r>
              <a:rPr lang="en-US" sz="2040" spc="-10" dirty="0">
                <a:solidFill>
                  <a:prstClr val="black"/>
                </a:solidFill>
                <a:latin typeface="Constantia"/>
                <a:cs typeface="Constantia"/>
              </a:rPr>
              <a:t>may</a:t>
            </a:r>
            <a:r>
              <a:rPr lang="en-US" sz="2040" spc="-66" dirty="0">
                <a:solidFill>
                  <a:prstClr val="black"/>
                </a:solidFill>
                <a:latin typeface="Constantia"/>
                <a:cs typeface="Constantia"/>
              </a:rPr>
              <a:t> </a:t>
            </a:r>
            <a:r>
              <a:rPr lang="en-US" sz="2040" dirty="0">
                <a:solidFill>
                  <a:prstClr val="black"/>
                </a:solidFill>
                <a:latin typeface="Constantia"/>
                <a:cs typeface="Constantia"/>
              </a:rPr>
              <a:t>not</a:t>
            </a:r>
            <a:r>
              <a:rPr lang="en-US" sz="2040" spc="-66" dirty="0">
                <a:solidFill>
                  <a:prstClr val="black"/>
                </a:solidFill>
                <a:latin typeface="Constantia"/>
                <a:cs typeface="Constantia"/>
              </a:rPr>
              <a:t> </a:t>
            </a:r>
            <a:r>
              <a:rPr lang="en-US" sz="2040" dirty="0">
                <a:solidFill>
                  <a:prstClr val="black"/>
                </a:solidFill>
                <a:latin typeface="Constantia"/>
                <a:cs typeface="Constantia"/>
              </a:rPr>
              <a:t>be</a:t>
            </a:r>
            <a:r>
              <a:rPr lang="en-US" sz="2040" spc="-61" dirty="0">
                <a:solidFill>
                  <a:prstClr val="black"/>
                </a:solidFill>
                <a:latin typeface="Constantia"/>
                <a:cs typeface="Constantia"/>
              </a:rPr>
              <a:t> </a:t>
            </a:r>
            <a:r>
              <a:rPr lang="en-US" sz="2040" spc="-10" dirty="0">
                <a:solidFill>
                  <a:prstClr val="black"/>
                </a:solidFill>
                <a:latin typeface="Constantia"/>
                <a:cs typeface="Constantia"/>
              </a:rPr>
              <a:t>known</a:t>
            </a:r>
            <a:r>
              <a:rPr lang="en-US" sz="2040" spc="-66" dirty="0">
                <a:solidFill>
                  <a:prstClr val="black"/>
                </a:solidFill>
                <a:latin typeface="Constantia"/>
                <a:cs typeface="Constantia"/>
              </a:rPr>
              <a:t> </a:t>
            </a:r>
            <a:r>
              <a:rPr lang="en-US" sz="2040" spc="-10" dirty="0">
                <a:solidFill>
                  <a:prstClr val="black"/>
                </a:solidFill>
                <a:latin typeface="Constantia"/>
                <a:cs typeface="Constantia"/>
              </a:rPr>
              <a:t>to</a:t>
            </a:r>
            <a:r>
              <a:rPr lang="en-US" sz="2040" spc="-102" dirty="0">
                <a:solidFill>
                  <a:prstClr val="black"/>
                </a:solidFill>
                <a:latin typeface="Constantia"/>
                <a:cs typeface="Constantia"/>
              </a:rPr>
              <a:t> </a:t>
            </a:r>
            <a:r>
              <a:rPr lang="en-US" sz="2040" spc="-5" dirty="0">
                <a:solidFill>
                  <a:prstClr val="black"/>
                </a:solidFill>
                <a:latin typeface="Constantia"/>
                <a:cs typeface="Constantia"/>
              </a:rPr>
              <a:t>programmers</a:t>
            </a:r>
            <a:r>
              <a:rPr lang="en-US" sz="2040" spc="-116" dirty="0">
                <a:solidFill>
                  <a:prstClr val="black"/>
                </a:solidFill>
                <a:latin typeface="Constantia"/>
                <a:cs typeface="Constantia"/>
              </a:rPr>
              <a:t> </a:t>
            </a:r>
            <a:r>
              <a:rPr lang="en-US" sz="2040" spc="-10" dirty="0">
                <a:solidFill>
                  <a:prstClr val="black"/>
                </a:solidFill>
                <a:latin typeface="Constantia"/>
                <a:cs typeface="Constantia"/>
              </a:rPr>
              <a:t>who</a:t>
            </a:r>
            <a:r>
              <a:rPr lang="en-US" sz="2040" spc="-112" dirty="0">
                <a:solidFill>
                  <a:prstClr val="black"/>
                </a:solidFill>
                <a:latin typeface="Constantia"/>
                <a:cs typeface="Constantia"/>
              </a:rPr>
              <a:t> </a:t>
            </a:r>
            <a:r>
              <a:rPr lang="en-US" sz="2040" spc="-5" dirty="0">
                <a:solidFill>
                  <a:prstClr val="black"/>
                </a:solidFill>
                <a:latin typeface="Constantia"/>
                <a:cs typeface="Constantia"/>
              </a:rPr>
              <a:t>could</a:t>
            </a:r>
            <a:r>
              <a:rPr lang="en-US" sz="2040" spc="-15" dirty="0">
                <a:solidFill>
                  <a:prstClr val="black"/>
                </a:solidFill>
                <a:latin typeface="Constantia"/>
                <a:cs typeface="Constantia"/>
              </a:rPr>
              <a:t> </a:t>
            </a:r>
            <a:r>
              <a:rPr lang="en-US" sz="2040" spc="-10" dirty="0">
                <a:solidFill>
                  <a:prstClr val="black"/>
                </a:solidFill>
                <a:latin typeface="Constantia"/>
                <a:cs typeface="Constantia"/>
              </a:rPr>
              <a:t>make </a:t>
            </a:r>
            <a:r>
              <a:rPr lang="en-US" sz="2040" dirty="0">
                <a:solidFill>
                  <a:prstClr val="black"/>
                </a:solidFill>
                <a:latin typeface="Constantia"/>
                <a:cs typeface="Constantia"/>
              </a:rPr>
              <a:t>use of</a:t>
            </a:r>
            <a:r>
              <a:rPr lang="en-US" sz="2040" spc="-163" dirty="0">
                <a:solidFill>
                  <a:prstClr val="black"/>
                </a:solidFill>
                <a:latin typeface="Constantia"/>
                <a:cs typeface="Constantia"/>
              </a:rPr>
              <a:t> </a:t>
            </a:r>
            <a:r>
              <a:rPr lang="en-US" sz="2040" spc="-5" dirty="0">
                <a:solidFill>
                  <a:prstClr val="black"/>
                </a:solidFill>
                <a:latin typeface="Constantia"/>
                <a:cs typeface="Constantia"/>
              </a:rPr>
              <a:t>it.</a:t>
            </a:r>
            <a:endParaRPr lang="en-US" sz="2040" dirty="0">
              <a:solidFill>
                <a:prstClr val="black"/>
              </a:solidFill>
              <a:latin typeface="Constantia"/>
              <a:cs typeface="Constantia"/>
            </a:endParaRPr>
          </a:p>
          <a:p>
            <a:pPr marL="292732" marR="172271" indent="-279779" defTabSz="932597">
              <a:lnSpc>
                <a:spcPct val="80000"/>
              </a:lnSpc>
              <a:spcBef>
                <a:spcPts val="490"/>
              </a:spcBef>
              <a:buClr>
                <a:srgbClr val="0AD0D9"/>
              </a:buClr>
              <a:buSzPct val="95000"/>
              <a:buFont typeface="Wingdings 2"/>
              <a:buChar char=""/>
              <a:tabLst>
                <a:tab pos="292084" algn="l"/>
                <a:tab pos="292732" algn="l"/>
              </a:tabLst>
            </a:pPr>
            <a:r>
              <a:rPr lang="en-US" sz="2040" spc="-5" dirty="0">
                <a:solidFill>
                  <a:prstClr val="black"/>
                </a:solidFill>
                <a:latin typeface="Constantia"/>
                <a:cs typeface="Constantia"/>
              </a:rPr>
              <a:t>Adding </a:t>
            </a:r>
            <a:r>
              <a:rPr lang="en-US" sz="2040" dirty="0">
                <a:solidFill>
                  <a:prstClr val="black"/>
                </a:solidFill>
                <a:latin typeface="Constantia"/>
                <a:cs typeface="Constantia"/>
              </a:rPr>
              <a:t>the new </a:t>
            </a:r>
            <a:r>
              <a:rPr lang="en-US" sz="2040" spc="-5" dirty="0">
                <a:solidFill>
                  <a:prstClr val="black"/>
                </a:solidFill>
                <a:latin typeface="Constantia"/>
                <a:cs typeface="Constantia"/>
              </a:rPr>
              <a:t>feature </a:t>
            </a:r>
            <a:r>
              <a:rPr lang="en-US" sz="2040" spc="-15" dirty="0">
                <a:solidFill>
                  <a:prstClr val="black"/>
                </a:solidFill>
                <a:latin typeface="Constantia"/>
                <a:cs typeface="Constantia"/>
              </a:rPr>
              <a:t>may </a:t>
            </a:r>
            <a:r>
              <a:rPr lang="en-US" sz="2040" spc="-5" dirty="0">
                <a:solidFill>
                  <a:prstClr val="black"/>
                </a:solidFill>
                <a:latin typeface="Constantia"/>
                <a:cs typeface="Constantia"/>
              </a:rPr>
              <a:t>suggest </a:t>
            </a:r>
            <a:r>
              <a:rPr lang="en-US" sz="2040" dirty="0">
                <a:solidFill>
                  <a:prstClr val="black"/>
                </a:solidFill>
                <a:latin typeface="Constantia"/>
                <a:cs typeface="Constantia"/>
              </a:rPr>
              <a:t>other new </a:t>
            </a:r>
            <a:r>
              <a:rPr lang="en-US" sz="2040" spc="-5" dirty="0">
                <a:solidFill>
                  <a:prstClr val="black"/>
                </a:solidFill>
                <a:latin typeface="Constantia"/>
                <a:cs typeface="Constantia"/>
              </a:rPr>
              <a:t>features. </a:t>
            </a:r>
            <a:r>
              <a:rPr lang="en-US" sz="2040" dirty="0">
                <a:solidFill>
                  <a:prstClr val="black"/>
                </a:solidFill>
                <a:latin typeface="Constantia"/>
                <a:cs typeface="Constantia"/>
              </a:rPr>
              <a:t>If these new  </a:t>
            </a:r>
            <a:r>
              <a:rPr lang="en-US" sz="2040" spc="-5" dirty="0">
                <a:solidFill>
                  <a:prstClr val="black"/>
                </a:solidFill>
                <a:latin typeface="Constantia"/>
                <a:cs typeface="Constantia"/>
              </a:rPr>
              <a:t>features</a:t>
            </a:r>
            <a:r>
              <a:rPr lang="en-US" sz="2040" spc="-102" dirty="0">
                <a:solidFill>
                  <a:prstClr val="black"/>
                </a:solidFill>
                <a:latin typeface="Constantia"/>
                <a:cs typeface="Constantia"/>
              </a:rPr>
              <a:t> </a:t>
            </a:r>
            <a:r>
              <a:rPr lang="en-US" sz="2040" spc="-10" dirty="0">
                <a:solidFill>
                  <a:prstClr val="black"/>
                </a:solidFill>
                <a:latin typeface="Constantia"/>
                <a:cs typeface="Constantia"/>
              </a:rPr>
              <a:t>are</a:t>
            </a:r>
            <a:r>
              <a:rPr lang="en-US" sz="2040" spc="-56" dirty="0">
                <a:solidFill>
                  <a:prstClr val="black"/>
                </a:solidFill>
                <a:latin typeface="Constantia"/>
                <a:cs typeface="Constantia"/>
              </a:rPr>
              <a:t> </a:t>
            </a:r>
            <a:r>
              <a:rPr lang="en-US" sz="2040" spc="-5" dirty="0">
                <a:solidFill>
                  <a:prstClr val="black"/>
                </a:solidFill>
                <a:latin typeface="Constantia"/>
                <a:cs typeface="Constantia"/>
              </a:rPr>
              <a:t>implemented</a:t>
            </a:r>
            <a:r>
              <a:rPr lang="en-US" sz="2040" spc="-51" dirty="0">
                <a:solidFill>
                  <a:prstClr val="black"/>
                </a:solidFill>
                <a:latin typeface="Constantia"/>
                <a:cs typeface="Constantia"/>
              </a:rPr>
              <a:t> </a:t>
            </a:r>
            <a:r>
              <a:rPr lang="en-US" sz="2040" dirty="0">
                <a:solidFill>
                  <a:prstClr val="black"/>
                </a:solidFill>
                <a:latin typeface="Constantia"/>
                <a:cs typeface="Constantia"/>
              </a:rPr>
              <a:t>as</a:t>
            </a:r>
            <a:r>
              <a:rPr lang="en-US" sz="2040" spc="-92" dirty="0">
                <a:solidFill>
                  <a:prstClr val="black"/>
                </a:solidFill>
                <a:latin typeface="Constantia"/>
                <a:cs typeface="Constantia"/>
              </a:rPr>
              <a:t> </a:t>
            </a:r>
            <a:r>
              <a:rPr lang="en-US" sz="2040" spc="-10" dirty="0">
                <a:solidFill>
                  <a:prstClr val="black"/>
                </a:solidFill>
                <a:latin typeface="Constantia"/>
                <a:cs typeface="Constantia"/>
              </a:rPr>
              <a:t>well,</a:t>
            </a:r>
            <a:r>
              <a:rPr lang="en-US" sz="2040" spc="-25" dirty="0">
                <a:solidFill>
                  <a:prstClr val="black"/>
                </a:solidFill>
                <a:latin typeface="Constantia"/>
                <a:cs typeface="Constantia"/>
              </a:rPr>
              <a:t> </a:t>
            </a:r>
            <a:r>
              <a:rPr lang="en-US" sz="2040" dirty="0">
                <a:solidFill>
                  <a:prstClr val="black"/>
                </a:solidFill>
                <a:latin typeface="Constantia"/>
                <a:cs typeface="Constantia"/>
              </a:rPr>
              <a:t>this</a:t>
            </a:r>
            <a:r>
              <a:rPr lang="en-US" sz="2040" spc="-92" dirty="0">
                <a:solidFill>
                  <a:prstClr val="black"/>
                </a:solidFill>
                <a:latin typeface="Constantia"/>
                <a:cs typeface="Constantia"/>
              </a:rPr>
              <a:t> </a:t>
            </a:r>
            <a:r>
              <a:rPr lang="en-US" sz="2040" spc="-10" dirty="0">
                <a:solidFill>
                  <a:prstClr val="black"/>
                </a:solidFill>
                <a:latin typeface="Constantia"/>
                <a:cs typeface="Constantia"/>
              </a:rPr>
              <a:t>could</a:t>
            </a:r>
            <a:r>
              <a:rPr lang="en-US" sz="2040" spc="-41" dirty="0">
                <a:solidFill>
                  <a:prstClr val="black"/>
                </a:solidFill>
                <a:latin typeface="Constantia"/>
                <a:cs typeface="Constantia"/>
              </a:rPr>
              <a:t> </a:t>
            </a:r>
            <a:r>
              <a:rPr lang="en-US" sz="2040" spc="-5" dirty="0">
                <a:solidFill>
                  <a:prstClr val="black"/>
                </a:solidFill>
                <a:latin typeface="Constantia"/>
                <a:cs typeface="Constantia"/>
              </a:rPr>
              <a:t>result</a:t>
            </a:r>
            <a:r>
              <a:rPr lang="en-US" sz="2040" spc="-82" dirty="0">
                <a:solidFill>
                  <a:prstClr val="black"/>
                </a:solidFill>
                <a:latin typeface="Constantia"/>
                <a:cs typeface="Constantia"/>
              </a:rPr>
              <a:t> </a:t>
            </a:r>
            <a:r>
              <a:rPr lang="en-US" sz="2040" spc="-5" dirty="0">
                <a:solidFill>
                  <a:prstClr val="black"/>
                </a:solidFill>
                <a:latin typeface="Constantia"/>
                <a:cs typeface="Constantia"/>
              </a:rPr>
              <a:t>in</a:t>
            </a:r>
            <a:r>
              <a:rPr lang="en-US" sz="2040" spc="-92" dirty="0">
                <a:solidFill>
                  <a:prstClr val="black"/>
                </a:solidFill>
                <a:latin typeface="Constantia"/>
                <a:cs typeface="Constantia"/>
              </a:rPr>
              <a:t> </a:t>
            </a:r>
            <a:r>
              <a:rPr lang="en-US" sz="2040" dirty="0">
                <a:solidFill>
                  <a:prstClr val="black"/>
                </a:solidFill>
                <a:latin typeface="Constantia"/>
                <a:cs typeface="Constantia"/>
              </a:rPr>
              <a:t>a</a:t>
            </a:r>
            <a:r>
              <a:rPr lang="en-US" sz="2040" spc="-87" dirty="0">
                <a:solidFill>
                  <a:prstClr val="black"/>
                </a:solidFill>
                <a:latin typeface="Constantia"/>
                <a:cs typeface="Constantia"/>
              </a:rPr>
              <a:t> </a:t>
            </a:r>
            <a:r>
              <a:rPr lang="en-US" sz="2040" spc="-5" dirty="0">
                <a:solidFill>
                  <a:prstClr val="black"/>
                </a:solidFill>
                <a:latin typeface="Constantia"/>
                <a:cs typeface="Constantia"/>
              </a:rPr>
              <a:t>snowball</a:t>
            </a:r>
            <a:r>
              <a:rPr lang="en-US" sz="2040" spc="-66" dirty="0">
                <a:solidFill>
                  <a:prstClr val="black"/>
                </a:solidFill>
                <a:latin typeface="Constantia"/>
                <a:cs typeface="Constantia"/>
              </a:rPr>
              <a:t> </a:t>
            </a:r>
            <a:r>
              <a:rPr lang="en-US" sz="2040" dirty="0">
                <a:solidFill>
                  <a:prstClr val="black"/>
                </a:solidFill>
                <a:latin typeface="Constantia"/>
                <a:cs typeface="Constantia"/>
              </a:rPr>
              <a:t>effect  </a:t>
            </a:r>
            <a:r>
              <a:rPr lang="en-US" sz="2040" spc="-15" dirty="0">
                <a:solidFill>
                  <a:prstClr val="black"/>
                </a:solidFill>
                <a:latin typeface="Constantia"/>
                <a:cs typeface="Constantia"/>
              </a:rPr>
              <a:t>towards </a:t>
            </a:r>
            <a:r>
              <a:rPr lang="en-US" sz="2040" spc="-5" dirty="0">
                <a:solidFill>
                  <a:prstClr val="black"/>
                </a:solidFill>
                <a:latin typeface="Constantia"/>
                <a:cs typeface="Constantia"/>
              </a:rPr>
              <a:t>feature</a:t>
            </a:r>
            <a:r>
              <a:rPr lang="en-US" sz="2040" spc="-270" dirty="0">
                <a:solidFill>
                  <a:prstClr val="black"/>
                </a:solidFill>
                <a:latin typeface="Constantia"/>
                <a:cs typeface="Constantia"/>
              </a:rPr>
              <a:t> </a:t>
            </a:r>
            <a:r>
              <a:rPr lang="en-US" sz="2040" spc="-15" dirty="0">
                <a:solidFill>
                  <a:prstClr val="black"/>
                </a:solidFill>
                <a:latin typeface="Constantia"/>
                <a:cs typeface="Constantia"/>
              </a:rPr>
              <a:t>creep.</a:t>
            </a:r>
            <a:endParaRPr lang="en-US" sz="2040" dirty="0">
              <a:solidFill>
                <a:prstClr val="black"/>
              </a:solidFill>
              <a:latin typeface="Constantia"/>
              <a:cs typeface="Constantia"/>
            </a:endParaRPr>
          </a:p>
        </p:txBody>
      </p:sp>
    </p:spTree>
    <p:extLst>
      <p:ext uri="{BB962C8B-B14F-4D97-AF65-F5344CB8AC3E}">
        <p14:creationId xmlns:p14="http://schemas.microsoft.com/office/powerpoint/2010/main" val="235684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KISS</a:t>
            </a:r>
          </a:p>
        </p:txBody>
      </p:sp>
      <p:sp>
        <p:nvSpPr>
          <p:cNvPr id="4" name="Text Placeholder 3"/>
          <p:cNvSpPr>
            <a:spLocks noGrp="1"/>
          </p:cNvSpPr>
          <p:nvPr>
            <p:ph type="body" sz="quarter" idx="10"/>
          </p:nvPr>
        </p:nvSpPr>
        <p:spPr>
          <a:xfrm>
            <a:off x="808037" y="1135062"/>
            <a:ext cx="9973120" cy="3207096"/>
          </a:xfrm>
        </p:spPr>
        <p:txBody>
          <a:bodyPr/>
          <a:lstStyle/>
          <a:p>
            <a:pPr marL="292732" indent="-279779" defTabSz="932597">
              <a:buClr>
                <a:srgbClr val="0AD0D9"/>
              </a:buClr>
              <a:buSzPct val="94230"/>
              <a:buFont typeface="Wingdings 2"/>
              <a:buChar char=""/>
              <a:tabLst>
                <a:tab pos="292732" algn="l"/>
              </a:tabLst>
            </a:pPr>
            <a:r>
              <a:rPr lang="en-US" sz="2400" spc="-15" dirty="0">
                <a:solidFill>
                  <a:prstClr val="black"/>
                </a:solidFill>
                <a:latin typeface="Constantia"/>
                <a:cs typeface="Constantia"/>
              </a:rPr>
              <a:t>Keep </a:t>
            </a:r>
            <a:r>
              <a:rPr lang="en-US" sz="2400" spc="-5" dirty="0">
                <a:solidFill>
                  <a:prstClr val="black"/>
                </a:solidFill>
                <a:latin typeface="Constantia"/>
                <a:cs typeface="Constantia"/>
              </a:rPr>
              <a:t>it </a:t>
            </a:r>
            <a:r>
              <a:rPr lang="en-US" sz="2400" dirty="0">
                <a:solidFill>
                  <a:prstClr val="black"/>
                </a:solidFill>
                <a:latin typeface="Constantia"/>
                <a:cs typeface="Constantia"/>
              </a:rPr>
              <a:t>simple</a:t>
            </a:r>
            <a:r>
              <a:rPr lang="en-US" sz="2400" spc="-352" dirty="0">
                <a:solidFill>
                  <a:prstClr val="black"/>
                </a:solidFill>
                <a:latin typeface="Constantia"/>
                <a:cs typeface="Constantia"/>
              </a:rPr>
              <a:t> </a:t>
            </a:r>
            <a:r>
              <a:rPr lang="en-US" sz="2400" spc="-5" dirty="0">
                <a:solidFill>
                  <a:prstClr val="black"/>
                </a:solidFill>
                <a:latin typeface="Constantia"/>
                <a:cs typeface="Constantia"/>
              </a:rPr>
              <a:t>stupid.</a:t>
            </a:r>
            <a:endParaRPr lang="en-US" sz="2400" dirty="0">
              <a:solidFill>
                <a:prstClr val="black"/>
              </a:solidFill>
              <a:latin typeface="Constantia"/>
              <a:cs typeface="Constantia"/>
            </a:endParaRPr>
          </a:p>
          <a:p>
            <a:pPr marL="292732" marR="230559" indent="-279779" defTabSz="932597">
              <a:lnSpc>
                <a:spcPts val="2866"/>
              </a:lnSpc>
              <a:spcBef>
                <a:spcPts val="673"/>
              </a:spcBef>
              <a:buClr>
                <a:srgbClr val="0AD0D9"/>
              </a:buClr>
              <a:buSzPct val="94230"/>
              <a:buFont typeface="Wingdings 2"/>
              <a:buChar char=""/>
              <a:tabLst>
                <a:tab pos="292732" algn="l"/>
              </a:tabLst>
            </a:pPr>
            <a:r>
              <a:rPr lang="en-US" sz="2400" dirty="0">
                <a:solidFill>
                  <a:prstClr val="black"/>
                </a:solidFill>
                <a:latin typeface="Constantia"/>
                <a:cs typeface="Constantia"/>
              </a:rPr>
              <a:t>“Simplicity</a:t>
            </a:r>
            <a:r>
              <a:rPr lang="en-US" sz="2400" spc="-87" dirty="0">
                <a:solidFill>
                  <a:prstClr val="black"/>
                </a:solidFill>
                <a:latin typeface="Constantia"/>
                <a:cs typeface="Constantia"/>
              </a:rPr>
              <a:t> </a:t>
            </a:r>
            <a:r>
              <a:rPr lang="en-US" sz="2400" dirty="0">
                <a:solidFill>
                  <a:prstClr val="black"/>
                </a:solidFill>
                <a:latin typeface="Constantia"/>
                <a:cs typeface="Constantia"/>
              </a:rPr>
              <a:t>is</a:t>
            </a:r>
            <a:r>
              <a:rPr lang="en-US" sz="2400" spc="-87" dirty="0">
                <a:solidFill>
                  <a:prstClr val="black"/>
                </a:solidFill>
                <a:latin typeface="Constantia"/>
                <a:cs typeface="Constantia"/>
              </a:rPr>
              <a:t> </a:t>
            </a:r>
            <a:r>
              <a:rPr lang="en-US" sz="2400" dirty="0">
                <a:solidFill>
                  <a:prstClr val="black"/>
                </a:solidFill>
                <a:latin typeface="Constantia"/>
                <a:cs typeface="Constantia"/>
              </a:rPr>
              <a:t>the</a:t>
            </a:r>
            <a:r>
              <a:rPr lang="en-US" sz="2400" spc="-122" dirty="0">
                <a:solidFill>
                  <a:prstClr val="black"/>
                </a:solidFill>
                <a:latin typeface="Constantia"/>
                <a:cs typeface="Constantia"/>
              </a:rPr>
              <a:t> </a:t>
            </a:r>
            <a:r>
              <a:rPr lang="en-US" sz="2400" spc="-5" dirty="0">
                <a:solidFill>
                  <a:prstClr val="black"/>
                </a:solidFill>
                <a:latin typeface="Constantia"/>
                <a:cs typeface="Constantia"/>
              </a:rPr>
              <a:t>ultimate</a:t>
            </a:r>
            <a:r>
              <a:rPr lang="en-US" sz="2400" spc="-153" dirty="0">
                <a:solidFill>
                  <a:prstClr val="black"/>
                </a:solidFill>
                <a:latin typeface="Constantia"/>
                <a:cs typeface="Constantia"/>
              </a:rPr>
              <a:t> </a:t>
            </a:r>
            <a:r>
              <a:rPr lang="en-US" sz="2400" spc="-5" dirty="0">
                <a:solidFill>
                  <a:prstClr val="black"/>
                </a:solidFill>
                <a:latin typeface="Constantia"/>
                <a:cs typeface="Constantia"/>
              </a:rPr>
              <a:t>sophistication”</a:t>
            </a:r>
            <a:r>
              <a:rPr lang="en-US" sz="2400" spc="-76" dirty="0">
                <a:solidFill>
                  <a:prstClr val="black"/>
                </a:solidFill>
                <a:latin typeface="Constantia"/>
                <a:cs typeface="Constantia"/>
              </a:rPr>
              <a:t> </a:t>
            </a:r>
            <a:r>
              <a:rPr lang="en-US" sz="2400" dirty="0">
                <a:solidFill>
                  <a:prstClr val="black"/>
                </a:solidFill>
                <a:latin typeface="Constantia"/>
                <a:cs typeface="Constantia"/>
              </a:rPr>
              <a:t>–</a:t>
            </a:r>
            <a:r>
              <a:rPr lang="en-US" sz="2400" spc="-5" dirty="0">
                <a:solidFill>
                  <a:prstClr val="black"/>
                </a:solidFill>
                <a:latin typeface="Constantia"/>
                <a:cs typeface="Constantia"/>
              </a:rPr>
              <a:t> Leonardo  da</a:t>
            </a:r>
            <a:r>
              <a:rPr lang="en-US" sz="2400" spc="-214" dirty="0">
                <a:solidFill>
                  <a:prstClr val="black"/>
                </a:solidFill>
                <a:latin typeface="Constantia"/>
                <a:cs typeface="Constantia"/>
              </a:rPr>
              <a:t> </a:t>
            </a:r>
            <a:r>
              <a:rPr lang="en-US" sz="2400" dirty="0">
                <a:solidFill>
                  <a:prstClr val="black"/>
                </a:solidFill>
                <a:latin typeface="Constantia"/>
                <a:cs typeface="Constantia"/>
              </a:rPr>
              <a:t>Vinci</a:t>
            </a:r>
          </a:p>
          <a:p>
            <a:pPr marL="292732" marR="5181" indent="-279779" defTabSz="932597">
              <a:spcBef>
                <a:spcPts val="592"/>
              </a:spcBef>
              <a:buClr>
                <a:srgbClr val="0AD0D9"/>
              </a:buClr>
              <a:buSzPct val="94230"/>
              <a:buFont typeface="Wingdings 2"/>
              <a:buChar char=""/>
              <a:tabLst>
                <a:tab pos="292732" algn="l"/>
              </a:tabLst>
            </a:pPr>
            <a:r>
              <a:rPr lang="en-US" sz="2400" spc="-15" dirty="0">
                <a:solidFill>
                  <a:prstClr val="black"/>
                </a:solidFill>
                <a:latin typeface="Constantia"/>
                <a:cs typeface="Constantia"/>
              </a:rPr>
              <a:t>Kelly </a:t>
            </a:r>
            <a:r>
              <a:rPr lang="en-US" sz="2400" spc="-10" dirty="0">
                <a:solidFill>
                  <a:prstClr val="black"/>
                </a:solidFill>
                <a:latin typeface="Constantia"/>
                <a:cs typeface="Constantia"/>
              </a:rPr>
              <a:t>Johnson (credited </a:t>
            </a:r>
            <a:r>
              <a:rPr lang="en-US" sz="2400" dirty="0">
                <a:solidFill>
                  <a:prstClr val="black"/>
                </a:solidFill>
                <a:latin typeface="Constantia"/>
                <a:cs typeface="Constantia"/>
              </a:rPr>
              <a:t>with the </a:t>
            </a:r>
            <a:r>
              <a:rPr lang="en-US" sz="2400" spc="-10" dirty="0">
                <a:solidFill>
                  <a:prstClr val="black"/>
                </a:solidFill>
                <a:latin typeface="Constantia"/>
                <a:cs typeface="Constantia"/>
              </a:rPr>
              <a:t>acronym) </a:t>
            </a:r>
            <a:r>
              <a:rPr lang="en-US" sz="2400" spc="-31" dirty="0">
                <a:solidFill>
                  <a:prstClr val="black"/>
                </a:solidFill>
                <a:latin typeface="Constantia"/>
                <a:cs typeface="Constantia"/>
              </a:rPr>
              <a:t>gave </a:t>
            </a:r>
            <a:r>
              <a:rPr lang="en-US" sz="2400" dirty="0">
                <a:solidFill>
                  <a:prstClr val="black"/>
                </a:solidFill>
                <a:latin typeface="Constantia"/>
                <a:cs typeface="Constantia"/>
              </a:rPr>
              <a:t>his  </a:t>
            </a:r>
            <a:r>
              <a:rPr lang="en-US" sz="2400" spc="-10" dirty="0">
                <a:solidFill>
                  <a:prstClr val="black"/>
                </a:solidFill>
                <a:latin typeface="Constantia"/>
                <a:cs typeface="Constantia"/>
              </a:rPr>
              <a:t>team </a:t>
            </a:r>
            <a:r>
              <a:rPr lang="en-US" sz="2400" dirty="0">
                <a:solidFill>
                  <a:prstClr val="black"/>
                </a:solidFill>
                <a:latin typeface="Constantia"/>
                <a:cs typeface="Constantia"/>
              </a:rPr>
              <a:t>of </a:t>
            </a:r>
            <a:r>
              <a:rPr lang="en-US" sz="2400" spc="-5" dirty="0">
                <a:solidFill>
                  <a:prstClr val="black"/>
                </a:solidFill>
                <a:latin typeface="Constantia"/>
                <a:cs typeface="Constantia"/>
              </a:rPr>
              <a:t>design </a:t>
            </a:r>
            <a:r>
              <a:rPr lang="en-US" sz="2400" dirty="0">
                <a:solidFill>
                  <a:prstClr val="black"/>
                </a:solidFill>
                <a:latin typeface="Constantia"/>
                <a:cs typeface="Constantia"/>
              </a:rPr>
              <a:t>engineers a handful of </a:t>
            </a:r>
            <a:r>
              <a:rPr lang="en-US" sz="2400" spc="-10" dirty="0">
                <a:solidFill>
                  <a:prstClr val="black"/>
                </a:solidFill>
                <a:latin typeface="Constantia"/>
                <a:cs typeface="Constantia"/>
              </a:rPr>
              <a:t>tools, </a:t>
            </a:r>
            <a:r>
              <a:rPr lang="en-US" sz="2400" dirty="0">
                <a:solidFill>
                  <a:prstClr val="black"/>
                </a:solidFill>
                <a:latin typeface="Constantia"/>
                <a:cs typeface="Constantia"/>
              </a:rPr>
              <a:t>with the  </a:t>
            </a:r>
            <a:r>
              <a:rPr lang="en-US" sz="2400" spc="-10" dirty="0">
                <a:solidFill>
                  <a:prstClr val="black"/>
                </a:solidFill>
                <a:latin typeface="Constantia"/>
                <a:cs typeface="Constantia"/>
              </a:rPr>
              <a:t>challenge</a:t>
            </a:r>
            <a:r>
              <a:rPr lang="en-US" sz="2400" spc="-97" dirty="0">
                <a:solidFill>
                  <a:prstClr val="black"/>
                </a:solidFill>
                <a:latin typeface="Constantia"/>
                <a:cs typeface="Constantia"/>
              </a:rPr>
              <a:t> </a:t>
            </a:r>
            <a:r>
              <a:rPr lang="en-US" sz="2400" dirty="0">
                <a:solidFill>
                  <a:prstClr val="black"/>
                </a:solidFill>
                <a:latin typeface="Constantia"/>
                <a:cs typeface="Constantia"/>
              </a:rPr>
              <a:t>that</a:t>
            </a:r>
            <a:r>
              <a:rPr lang="en-US" sz="2400" spc="-107" dirty="0">
                <a:solidFill>
                  <a:prstClr val="black"/>
                </a:solidFill>
                <a:latin typeface="Constantia"/>
                <a:cs typeface="Constantia"/>
              </a:rPr>
              <a:t> </a:t>
            </a:r>
            <a:r>
              <a:rPr lang="en-US" sz="2400" dirty="0">
                <a:solidFill>
                  <a:prstClr val="black"/>
                </a:solidFill>
                <a:latin typeface="Constantia"/>
                <a:cs typeface="Constantia"/>
              </a:rPr>
              <a:t>the</a:t>
            </a:r>
            <a:r>
              <a:rPr lang="en-US" sz="2400" spc="-71" dirty="0">
                <a:solidFill>
                  <a:prstClr val="black"/>
                </a:solidFill>
                <a:latin typeface="Constantia"/>
                <a:cs typeface="Constantia"/>
              </a:rPr>
              <a:t> </a:t>
            </a:r>
            <a:r>
              <a:rPr lang="en-US" sz="2400" dirty="0">
                <a:solidFill>
                  <a:prstClr val="black"/>
                </a:solidFill>
                <a:latin typeface="Constantia"/>
                <a:cs typeface="Constantia"/>
              </a:rPr>
              <a:t>jet</a:t>
            </a:r>
            <a:r>
              <a:rPr lang="en-US" sz="2400" spc="-133" dirty="0">
                <a:solidFill>
                  <a:prstClr val="black"/>
                </a:solidFill>
                <a:latin typeface="Constantia"/>
                <a:cs typeface="Constantia"/>
              </a:rPr>
              <a:t> </a:t>
            </a:r>
            <a:r>
              <a:rPr lang="en-US" sz="2400" spc="-15" dirty="0">
                <a:solidFill>
                  <a:prstClr val="black"/>
                </a:solidFill>
                <a:latin typeface="Constantia"/>
                <a:cs typeface="Constantia"/>
              </a:rPr>
              <a:t>aircraft</a:t>
            </a:r>
            <a:r>
              <a:rPr lang="en-US" sz="2400" spc="-82" dirty="0">
                <a:solidFill>
                  <a:prstClr val="black"/>
                </a:solidFill>
                <a:latin typeface="Constantia"/>
                <a:cs typeface="Constantia"/>
              </a:rPr>
              <a:t> </a:t>
            </a:r>
            <a:r>
              <a:rPr lang="en-US" sz="2400" dirty="0">
                <a:solidFill>
                  <a:prstClr val="black"/>
                </a:solidFill>
                <a:latin typeface="Constantia"/>
                <a:cs typeface="Constantia"/>
              </a:rPr>
              <a:t>they</a:t>
            </a:r>
            <a:r>
              <a:rPr lang="en-US" sz="2400" spc="-138" dirty="0">
                <a:solidFill>
                  <a:prstClr val="black"/>
                </a:solidFill>
                <a:latin typeface="Constantia"/>
                <a:cs typeface="Constantia"/>
              </a:rPr>
              <a:t> </a:t>
            </a:r>
            <a:r>
              <a:rPr lang="en-US" sz="2400" spc="-25" dirty="0">
                <a:solidFill>
                  <a:prstClr val="black"/>
                </a:solidFill>
                <a:latin typeface="Constantia"/>
                <a:cs typeface="Constantia"/>
              </a:rPr>
              <a:t>were</a:t>
            </a:r>
            <a:r>
              <a:rPr lang="en-US" sz="2400" spc="-133" dirty="0">
                <a:solidFill>
                  <a:prstClr val="black"/>
                </a:solidFill>
                <a:latin typeface="Constantia"/>
                <a:cs typeface="Constantia"/>
              </a:rPr>
              <a:t> </a:t>
            </a:r>
            <a:r>
              <a:rPr lang="en-US" sz="2400" spc="-5" dirty="0">
                <a:solidFill>
                  <a:prstClr val="black"/>
                </a:solidFill>
                <a:latin typeface="Constantia"/>
                <a:cs typeface="Constantia"/>
              </a:rPr>
              <a:t>designing</a:t>
            </a:r>
            <a:r>
              <a:rPr lang="en-US" sz="2400" spc="5" dirty="0">
                <a:solidFill>
                  <a:prstClr val="black"/>
                </a:solidFill>
                <a:latin typeface="Constantia"/>
                <a:cs typeface="Constantia"/>
              </a:rPr>
              <a:t> </a:t>
            </a:r>
            <a:r>
              <a:rPr lang="en-US" sz="2400" dirty="0">
                <a:solidFill>
                  <a:prstClr val="black"/>
                </a:solidFill>
                <a:latin typeface="Constantia"/>
                <a:cs typeface="Constantia"/>
              </a:rPr>
              <a:t>must  be </a:t>
            </a:r>
            <a:r>
              <a:rPr lang="en-US" sz="2400" spc="-10" dirty="0">
                <a:solidFill>
                  <a:prstClr val="black"/>
                </a:solidFill>
                <a:latin typeface="Constantia"/>
                <a:cs typeface="Constantia"/>
              </a:rPr>
              <a:t>repairable by </a:t>
            </a:r>
            <a:r>
              <a:rPr lang="en-US" sz="2400" dirty="0">
                <a:solidFill>
                  <a:prstClr val="black"/>
                </a:solidFill>
                <a:latin typeface="Constantia"/>
                <a:cs typeface="Constantia"/>
              </a:rPr>
              <a:t>an </a:t>
            </a:r>
            <a:r>
              <a:rPr lang="en-US" sz="2400" spc="-36" dirty="0">
                <a:solidFill>
                  <a:prstClr val="black"/>
                </a:solidFill>
                <a:latin typeface="Constantia"/>
                <a:cs typeface="Constantia"/>
              </a:rPr>
              <a:t>average </a:t>
            </a:r>
            <a:r>
              <a:rPr lang="en-US" sz="2400" spc="-5" dirty="0">
                <a:solidFill>
                  <a:prstClr val="black"/>
                </a:solidFill>
                <a:latin typeface="Constantia"/>
                <a:cs typeface="Constantia"/>
              </a:rPr>
              <a:t>mechanic, </a:t>
            </a:r>
            <a:r>
              <a:rPr lang="en-US" sz="2400" dirty="0">
                <a:solidFill>
                  <a:prstClr val="black"/>
                </a:solidFill>
                <a:latin typeface="Constantia"/>
                <a:cs typeface="Constantia"/>
              </a:rPr>
              <a:t>in the </a:t>
            </a:r>
            <a:r>
              <a:rPr lang="en-US" sz="2400" spc="5" dirty="0">
                <a:solidFill>
                  <a:prstClr val="black"/>
                </a:solidFill>
                <a:latin typeface="Constantia"/>
                <a:cs typeface="Constantia"/>
              </a:rPr>
              <a:t>field,  </a:t>
            </a:r>
            <a:r>
              <a:rPr lang="en-US" sz="2400" dirty="0">
                <a:solidFill>
                  <a:prstClr val="black"/>
                </a:solidFill>
                <a:latin typeface="Constantia"/>
                <a:cs typeface="Constantia"/>
              </a:rPr>
              <a:t>under</a:t>
            </a:r>
            <a:r>
              <a:rPr lang="en-US" sz="2400" spc="-163" dirty="0">
                <a:solidFill>
                  <a:prstClr val="black"/>
                </a:solidFill>
                <a:latin typeface="Constantia"/>
                <a:cs typeface="Constantia"/>
              </a:rPr>
              <a:t> </a:t>
            </a:r>
            <a:r>
              <a:rPr lang="en-US" sz="2400" spc="-10" dirty="0">
                <a:solidFill>
                  <a:prstClr val="black"/>
                </a:solidFill>
                <a:latin typeface="Constantia"/>
                <a:cs typeface="Constantia"/>
              </a:rPr>
              <a:t>combat</a:t>
            </a:r>
            <a:r>
              <a:rPr lang="en-US" sz="2400" spc="-158" dirty="0">
                <a:solidFill>
                  <a:prstClr val="black"/>
                </a:solidFill>
                <a:latin typeface="Constantia"/>
                <a:cs typeface="Constantia"/>
              </a:rPr>
              <a:t> </a:t>
            </a:r>
            <a:r>
              <a:rPr lang="en-US" sz="2400" spc="-5" dirty="0">
                <a:solidFill>
                  <a:prstClr val="black"/>
                </a:solidFill>
                <a:latin typeface="Constantia"/>
                <a:cs typeface="Constantia"/>
              </a:rPr>
              <a:t>conditions</a:t>
            </a:r>
            <a:r>
              <a:rPr lang="en-US" sz="2400" spc="-127" dirty="0">
                <a:solidFill>
                  <a:prstClr val="black"/>
                </a:solidFill>
                <a:latin typeface="Constantia"/>
                <a:cs typeface="Constantia"/>
              </a:rPr>
              <a:t> </a:t>
            </a:r>
            <a:r>
              <a:rPr lang="en-US" sz="2400" dirty="0">
                <a:solidFill>
                  <a:prstClr val="black"/>
                </a:solidFill>
                <a:latin typeface="Constantia"/>
                <a:cs typeface="Constantia"/>
              </a:rPr>
              <a:t>with</a:t>
            </a:r>
            <a:r>
              <a:rPr lang="en-US" sz="2400" spc="-122" dirty="0">
                <a:solidFill>
                  <a:prstClr val="black"/>
                </a:solidFill>
                <a:latin typeface="Constantia"/>
                <a:cs typeface="Constantia"/>
              </a:rPr>
              <a:t> </a:t>
            </a:r>
            <a:r>
              <a:rPr lang="en-US" sz="2400" spc="-10" dirty="0">
                <a:solidFill>
                  <a:prstClr val="black"/>
                </a:solidFill>
                <a:latin typeface="Constantia"/>
                <a:cs typeface="Constantia"/>
              </a:rPr>
              <a:t>only</a:t>
            </a:r>
            <a:r>
              <a:rPr lang="en-US" sz="2400" spc="-107" dirty="0">
                <a:solidFill>
                  <a:prstClr val="black"/>
                </a:solidFill>
                <a:latin typeface="Constantia"/>
                <a:cs typeface="Constantia"/>
              </a:rPr>
              <a:t> </a:t>
            </a:r>
            <a:r>
              <a:rPr lang="en-US" sz="2400" dirty="0">
                <a:solidFill>
                  <a:prstClr val="black"/>
                </a:solidFill>
                <a:latin typeface="Constantia"/>
                <a:cs typeface="Constantia"/>
              </a:rPr>
              <a:t>these</a:t>
            </a:r>
            <a:r>
              <a:rPr lang="en-US" sz="2400" spc="-92" dirty="0">
                <a:solidFill>
                  <a:prstClr val="black"/>
                </a:solidFill>
                <a:latin typeface="Constantia"/>
                <a:cs typeface="Constantia"/>
              </a:rPr>
              <a:t> </a:t>
            </a:r>
            <a:r>
              <a:rPr lang="en-US" sz="2400" spc="-15" dirty="0">
                <a:solidFill>
                  <a:prstClr val="black"/>
                </a:solidFill>
                <a:latin typeface="Constantia"/>
                <a:cs typeface="Constantia"/>
              </a:rPr>
              <a:t>tools.</a:t>
            </a:r>
            <a:endParaRPr lang="en-US" sz="2400" dirty="0">
              <a:solidFill>
                <a:prstClr val="black"/>
              </a:solidFill>
              <a:latin typeface="Constantia"/>
              <a:cs typeface="Constantia"/>
            </a:endParaRPr>
          </a:p>
          <a:p>
            <a:pPr marL="292732" marR="672894" indent="-279779" algn="just" defTabSz="932597">
              <a:lnSpc>
                <a:spcPts val="2866"/>
              </a:lnSpc>
              <a:spcBef>
                <a:spcPts val="673"/>
              </a:spcBef>
              <a:buClr>
                <a:srgbClr val="0AD0D9"/>
              </a:buClr>
              <a:buSzPct val="94230"/>
              <a:buFont typeface="Wingdings 2"/>
              <a:buChar char=""/>
              <a:tabLst>
                <a:tab pos="292732" algn="l"/>
              </a:tabLst>
            </a:pPr>
            <a:r>
              <a:rPr lang="en-US" sz="2400" dirty="0">
                <a:solidFill>
                  <a:prstClr val="black"/>
                </a:solidFill>
                <a:latin typeface="Constantia"/>
                <a:cs typeface="Constantia"/>
              </a:rPr>
              <a:t>‘Stupid'</a:t>
            </a:r>
            <a:r>
              <a:rPr lang="en-US" sz="2400" spc="-76" dirty="0">
                <a:solidFill>
                  <a:prstClr val="black"/>
                </a:solidFill>
                <a:latin typeface="Constantia"/>
                <a:cs typeface="Constantia"/>
              </a:rPr>
              <a:t> </a:t>
            </a:r>
            <a:r>
              <a:rPr lang="en-US" sz="2400" spc="-10" dirty="0">
                <a:solidFill>
                  <a:prstClr val="black"/>
                </a:solidFill>
                <a:latin typeface="Constantia"/>
                <a:cs typeface="Constantia"/>
              </a:rPr>
              <a:t>refers</a:t>
            </a:r>
            <a:r>
              <a:rPr lang="en-US" sz="2400" spc="-71" dirty="0">
                <a:solidFill>
                  <a:prstClr val="black"/>
                </a:solidFill>
                <a:latin typeface="Constantia"/>
                <a:cs typeface="Constantia"/>
              </a:rPr>
              <a:t> </a:t>
            </a:r>
            <a:r>
              <a:rPr lang="en-US" sz="2400" spc="-20" dirty="0">
                <a:solidFill>
                  <a:prstClr val="black"/>
                </a:solidFill>
                <a:latin typeface="Constantia"/>
                <a:cs typeface="Constantia"/>
              </a:rPr>
              <a:t>to</a:t>
            </a:r>
            <a:r>
              <a:rPr lang="en-US" sz="2400" spc="-107" dirty="0">
                <a:solidFill>
                  <a:prstClr val="black"/>
                </a:solidFill>
                <a:latin typeface="Constantia"/>
                <a:cs typeface="Constantia"/>
              </a:rPr>
              <a:t> </a:t>
            </a:r>
            <a:r>
              <a:rPr lang="en-US" sz="2400" dirty="0">
                <a:solidFill>
                  <a:prstClr val="black"/>
                </a:solidFill>
                <a:latin typeface="Constantia"/>
                <a:cs typeface="Constantia"/>
              </a:rPr>
              <a:t>the</a:t>
            </a:r>
            <a:r>
              <a:rPr lang="en-US" sz="2400" spc="-116" dirty="0">
                <a:solidFill>
                  <a:prstClr val="black"/>
                </a:solidFill>
                <a:latin typeface="Constantia"/>
                <a:cs typeface="Constantia"/>
              </a:rPr>
              <a:t> </a:t>
            </a:r>
            <a:r>
              <a:rPr lang="en-US" sz="2400" spc="-5" dirty="0">
                <a:solidFill>
                  <a:prstClr val="black"/>
                </a:solidFill>
                <a:latin typeface="Constantia"/>
                <a:cs typeface="Constantia"/>
              </a:rPr>
              <a:t>relationship</a:t>
            </a:r>
            <a:r>
              <a:rPr lang="en-US" sz="2400" spc="-102" dirty="0">
                <a:solidFill>
                  <a:prstClr val="black"/>
                </a:solidFill>
                <a:latin typeface="Constantia"/>
                <a:cs typeface="Constantia"/>
              </a:rPr>
              <a:t> </a:t>
            </a:r>
            <a:r>
              <a:rPr lang="en-US" sz="2400" spc="-5" dirty="0">
                <a:solidFill>
                  <a:prstClr val="black"/>
                </a:solidFill>
                <a:latin typeface="Constantia"/>
                <a:cs typeface="Constantia"/>
              </a:rPr>
              <a:t>between</a:t>
            </a:r>
            <a:r>
              <a:rPr lang="en-US" sz="2400" spc="-76" dirty="0">
                <a:solidFill>
                  <a:prstClr val="black"/>
                </a:solidFill>
                <a:latin typeface="Constantia"/>
                <a:cs typeface="Constantia"/>
              </a:rPr>
              <a:t> </a:t>
            </a:r>
            <a:r>
              <a:rPr lang="en-US" sz="2400" dirty="0">
                <a:solidFill>
                  <a:prstClr val="black"/>
                </a:solidFill>
                <a:latin typeface="Constantia"/>
                <a:cs typeface="Constantia"/>
              </a:rPr>
              <a:t>the</a:t>
            </a:r>
            <a:r>
              <a:rPr lang="en-US" sz="2400" spc="-138" dirty="0">
                <a:solidFill>
                  <a:prstClr val="black"/>
                </a:solidFill>
                <a:latin typeface="Constantia"/>
                <a:cs typeface="Constantia"/>
              </a:rPr>
              <a:t> </a:t>
            </a:r>
            <a:r>
              <a:rPr lang="en-US" sz="2400" spc="-25" dirty="0">
                <a:solidFill>
                  <a:prstClr val="black"/>
                </a:solidFill>
                <a:latin typeface="Constantia"/>
                <a:cs typeface="Constantia"/>
              </a:rPr>
              <a:t>way  </a:t>
            </a:r>
            <a:r>
              <a:rPr lang="en-US" sz="2400" dirty="0">
                <a:solidFill>
                  <a:prstClr val="black"/>
                </a:solidFill>
                <a:latin typeface="Constantia"/>
                <a:cs typeface="Constantia"/>
              </a:rPr>
              <a:t>things</a:t>
            </a:r>
            <a:r>
              <a:rPr lang="en-US" sz="2400" spc="-66" dirty="0">
                <a:solidFill>
                  <a:prstClr val="black"/>
                </a:solidFill>
                <a:latin typeface="Constantia"/>
                <a:cs typeface="Constantia"/>
              </a:rPr>
              <a:t> </a:t>
            </a:r>
            <a:r>
              <a:rPr lang="en-US" sz="2400" spc="-10" dirty="0">
                <a:solidFill>
                  <a:prstClr val="black"/>
                </a:solidFill>
                <a:latin typeface="Constantia"/>
                <a:cs typeface="Constantia"/>
              </a:rPr>
              <a:t>break</a:t>
            </a:r>
            <a:r>
              <a:rPr lang="en-US" sz="2400" spc="-87" dirty="0">
                <a:solidFill>
                  <a:prstClr val="black"/>
                </a:solidFill>
                <a:latin typeface="Constantia"/>
                <a:cs typeface="Constantia"/>
              </a:rPr>
              <a:t> </a:t>
            </a:r>
            <a:r>
              <a:rPr lang="en-US" sz="2400" dirty="0">
                <a:solidFill>
                  <a:prstClr val="black"/>
                </a:solidFill>
                <a:latin typeface="Constantia"/>
                <a:cs typeface="Constantia"/>
              </a:rPr>
              <a:t>and</a:t>
            </a:r>
            <a:r>
              <a:rPr lang="en-US" sz="2400" spc="-31" dirty="0">
                <a:solidFill>
                  <a:prstClr val="black"/>
                </a:solidFill>
                <a:latin typeface="Constantia"/>
                <a:cs typeface="Constantia"/>
              </a:rPr>
              <a:t> </a:t>
            </a:r>
            <a:r>
              <a:rPr lang="en-US" sz="2400" dirty="0">
                <a:solidFill>
                  <a:prstClr val="black"/>
                </a:solidFill>
                <a:latin typeface="Constantia"/>
                <a:cs typeface="Constantia"/>
              </a:rPr>
              <a:t>the</a:t>
            </a:r>
            <a:r>
              <a:rPr lang="en-US" sz="2400" spc="-127" dirty="0">
                <a:solidFill>
                  <a:prstClr val="black"/>
                </a:solidFill>
                <a:latin typeface="Constantia"/>
                <a:cs typeface="Constantia"/>
              </a:rPr>
              <a:t> </a:t>
            </a:r>
            <a:r>
              <a:rPr lang="en-US" sz="2400" dirty="0">
                <a:solidFill>
                  <a:prstClr val="black"/>
                </a:solidFill>
                <a:latin typeface="Constantia"/>
                <a:cs typeface="Constantia"/>
              </a:rPr>
              <a:t>sophistication</a:t>
            </a:r>
            <a:r>
              <a:rPr lang="en-US" sz="2400" spc="-133" dirty="0">
                <a:solidFill>
                  <a:prstClr val="black"/>
                </a:solidFill>
                <a:latin typeface="Constantia"/>
                <a:cs typeface="Constantia"/>
              </a:rPr>
              <a:t> </a:t>
            </a:r>
            <a:r>
              <a:rPr lang="en-US" sz="2400" spc="-10" dirty="0">
                <a:solidFill>
                  <a:prstClr val="black"/>
                </a:solidFill>
                <a:latin typeface="Constantia"/>
                <a:cs typeface="Constantia"/>
              </a:rPr>
              <a:t>available</a:t>
            </a:r>
            <a:r>
              <a:rPr lang="en-US" sz="2400" spc="-116" dirty="0">
                <a:solidFill>
                  <a:prstClr val="black"/>
                </a:solidFill>
                <a:latin typeface="Constantia"/>
                <a:cs typeface="Constantia"/>
              </a:rPr>
              <a:t> </a:t>
            </a:r>
            <a:r>
              <a:rPr lang="en-US" sz="2400" spc="-20" dirty="0">
                <a:solidFill>
                  <a:prstClr val="black"/>
                </a:solidFill>
                <a:latin typeface="Constantia"/>
                <a:cs typeface="Constantia"/>
              </a:rPr>
              <a:t>to</a:t>
            </a:r>
            <a:r>
              <a:rPr lang="en-US" sz="2400" spc="-107" dirty="0">
                <a:solidFill>
                  <a:prstClr val="black"/>
                </a:solidFill>
                <a:latin typeface="Constantia"/>
                <a:cs typeface="Constantia"/>
              </a:rPr>
              <a:t> </a:t>
            </a:r>
            <a:r>
              <a:rPr lang="en-US" sz="2400" spc="15" dirty="0">
                <a:solidFill>
                  <a:prstClr val="black"/>
                </a:solidFill>
                <a:latin typeface="Constantia"/>
                <a:cs typeface="Constantia"/>
              </a:rPr>
              <a:t>fix  </a:t>
            </a:r>
            <a:r>
              <a:rPr lang="en-US" sz="2400" dirty="0">
                <a:solidFill>
                  <a:prstClr val="black"/>
                </a:solidFill>
                <a:latin typeface="Constantia"/>
                <a:cs typeface="Constantia"/>
              </a:rPr>
              <a:t>them</a:t>
            </a:r>
          </a:p>
        </p:txBody>
      </p:sp>
    </p:spTree>
    <p:extLst>
      <p:ext uri="{BB962C8B-B14F-4D97-AF65-F5344CB8AC3E}">
        <p14:creationId xmlns:p14="http://schemas.microsoft.com/office/powerpoint/2010/main" val="758538141"/>
      </p:ext>
    </p:extLst>
  </p:cSld>
  <p:clrMapOvr>
    <a:masterClrMapping/>
  </p:clrMapOvr>
  <p:transition>
    <p:fade/>
  </p:transition>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4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TR19_TR-TV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TR-TV_Template.potx" id="{5314F6B9-8F19-4370-8185-D6C47E1A22B1}" vid="{9E1CAEFB-E957-4832-9D6A-A241C1A9252D}"/>
    </a:ext>
  </a:extLst>
</a:theme>
</file>

<file path=ppt/theme/theme8.xml><?xml version="1.0" encoding="utf-8"?>
<a:theme xmlns:a="http://schemas.openxmlformats.org/drawingml/2006/main" name="1_Premier">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9.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Louis Berman; Mark Scurrell</External_x0020_Speaker>
    <m6878b9dd7994da4ba144f95347d99c6 xmlns="01c77077-aee4-4b5f-bd4e-9cd40a6fff29">
      <Terms xmlns="http://schemas.microsoft.com/office/infopath/2007/PartnerControls"/>
    </m6878b9dd7994da4ba144f95347d99c6>
    <Presentation_x0020_Date xmlns="01c77077-aee4-4b5f-bd4e-9cd40a6fff29">2016-07-26T07:00:00+00:00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AZR302</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Props1.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http://schemas.microsoft.com/sharepoint/v3"/>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8ff673fc-3231-4e3a-893b-6d7f7cd3276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TR23_BO_CT_Template</Template>
  <TotalTime>11507</TotalTime>
  <Words>1951</Words>
  <Application>Microsoft Office PowerPoint</Application>
  <PresentationFormat>Custom</PresentationFormat>
  <Paragraphs>184</Paragraphs>
  <Slides>17</Slides>
  <Notes>17</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17</vt:i4>
      </vt:variant>
    </vt:vector>
  </HeadingPairs>
  <TitlesOfParts>
    <vt:vector size="39" baseType="lpstr">
      <vt:lpstr>Arial</vt:lpstr>
      <vt:lpstr>Consolas</vt:lpstr>
      <vt:lpstr>Constantia</vt:lpstr>
      <vt:lpstr>Roboto Light</vt:lpstr>
      <vt:lpstr>Segoe</vt:lpstr>
      <vt:lpstr>Segoe Pro</vt:lpstr>
      <vt:lpstr>Segoe Pro Light</vt:lpstr>
      <vt:lpstr>Segoe Semibold</vt:lpstr>
      <vt:lpstr>Segoe UI</vt:lpstr>
      <vt:lpstr>Segoe UI Light</vt:lpstr>
      <vt:lpstr>Verdana</vt:lpstr>
      <vt:lpstr>Wingdings</vt:lpstr>
      <vt:lpstr>Wingdings 2</vt:lpstr>
      <vt:lpstr>5-50033_TR23_BO_CT_Template</vt:lpstr>
      <vt:lpstr>1_5-50033_TR23_BO_CT_Template</vt:lpstr>
      <vt:lpstr>Windows Azure</vt:lpstr>
      <vt:lpstr>5-30721_Build_2016_Template_Light</vt:lpstr>
      <vt:lpstr>2_5-50033_TR23_BO_CT_Template</vt:lpstr>
      <vt:lpstr>4_5-50033_TR23_BO_CT_Template</vt:lpstr>
      <vt:lpstr>TR19_TR-TV_Template</vt:lpstr>
      <vt:lpstr>1_Premier</vt:lpstr>
      <vt:lpstr>3_5-50033_TR23_BO_CT_Template</vt:lpstr>
      <vt:lpstr>Overview of Core Design Patterns</vt:lpstr>
      <vt:lpstr>The Software Development Pyramid</vt:lpstr>
      <vt:lpstr>Object Oriented Design Philosophy</vt:lpstr>
      <vt:lpstr>DRY</vt:lpstr>
      <vt:lpstr>DRY</vt:lpstr>
      <vt:lpstr>DRY</vt:lpstr>
      <vt:lpstr>YAGNI</vt:lpstr>
      <vt:lpstr>YAGNI</vt:lpstr>
      <vt:lpstr>KISS</vt:lpstr>
      <vt:lpstr>Let’s talk about the Gang of Four patterns</vt:lpstr>
      <vt:lpstr>GoF patterns</vt:lpstr>
      <vt:lpstr>Rubrics Used for Three Core Categories</vt:lpstr>
      <vt:lpstr>PowerPoint Presentation</vt:lpstr>
      <vt:lpstr>GoF patterns</vt:lpstr>
      <vt:lpstr>PowerPoint Presentation</vt:lpstr>
      <vt:lpstr>Lab</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Processing in Azure</dc:title>
  <dc:subject>&lt;Speech title here&gt;</dc:subject>
  <dc:creator>Mark Scurrell</dc:creator>
  <cp:keywords>TechReady 23</cp:keywords>
  <dc:description>Template: Mitchell Derrey, Silverfox Productions_x000d_
Formatting: _x000d_
Audience Type:</dc:description>
  <cp:lastModifiedBy>Crystal Tenn</cp:lastModifiedBy>
  <cp:revision>235</cp:revision>
  <dcterms:created xsi:type="dcterms:W3CDTF">2016-07-14T18:09:02Z</dcterms:created>
  <dcterms:modified xsi:type="dcterms:W3CDTF">2017-10-03T03:06:36Z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crtenn@microsoft.com</vt:lpwstr>
  </property>
  <property fmtid="{D5CDD505-2E9C-101B-9397-08002B2CF9AE}" pid="18" name="MSIP_Label_f42aa342-8706-4288-bd11-ebb85995028c_SetDate">
    <vt:lpwstr>2017-09-16T17:58:17.3310041-04:00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